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63" r:id="rId3"/>
    <p:sldId id="266" r:id="rId4"/>
    <p:sldId id="265" r:id="rId5"/>
    <p:sldId id="262" r:id="rId6"/>
    <p:sldId id="260" r:id="rId7"/>
    <p:sldId id="257" r:id="rId8"/>
    <p:sldId id="261" r:id="rId9"/>
    <p:sldId id="258" r:id="rId10"/>
    <p:sldId id="259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829"/>
    <p:restoredTop sz="94643"/>
  </p:normalViewPr>
  <p:slideViewPr>
    <p:cSldViewPr snapToGrid="0" snapToObjects="1">
      <p:cViewPr varScale="1">
        <p:scale>
          <a:sx n="120" d="100"/>
          <a:sy n="120" d="100"/>
        </p:scale>
        <p:origin x="18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7BD129-F743-EC48-B77B-AA4AD7B03F2C}" type="datetimeFigureOut">
              <a:rPr lang="en-US" smtClean="0"/>
              <a:t>7/10/18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7E2F00-5285-664C-A02A-B8C61A8676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4756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NCBI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7E2F00-5285-664C-A02A-B8C61A8676F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0254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D2EFF5-5DC9-1F40-834E-BD6B9E653B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B75E24-A7B7-8343-AFD9-F29B7C0E93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06AA39-C5DB-8445-BA53-A3526A36AF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F4BB3-21ED-D746-B4E6-8D10BEDF476B}" type="datetimeFigureOut">
              <a:rPr lang="en-US" smtClean="0"/>
              <a:t>7/10/18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00787D-233B-1648-9488-897832645D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D6754C-B3D7-6248-B913-E90E21DD1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3553E-133D-F44E-8721-D77526B703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2666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57F751-F1D8-B64C-B78C-FBC8C605F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936038B-BB59-E649-86A5-849B2323AF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9C58A7-DBAE-9545-8809-5707DC65D0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F4BB3-21ED-D746-B4E6-8D10BEDF476B}" type="datetimeFigureOut">
              <a:rPr lang="en-US" smtClean="0"/>
              <a:t>7/10/18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1C9AEE-C390-BC4E-A850-67EEF967BA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49E145-CA5F-E34E-B458-DFAECFAFE7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3553E-133D-F44E-8721-D77526B703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4826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5E61A2A-A9DF-CE45-ADB2-81C975FDA5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560DFC7-9EE2-B645-B7C0-8BB116EE11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435F3E-1429-D240-9A06-204D29D895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F4BB3-21ED-D746-B4E6-8D10BEDF476B}" type="datetimeFigureOut">
              <a:rPr lang="en-US" smtClean="0"/>
              <a:t>7/10/18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5D4AC9-A8F0-0544-ABDE-092B57BEEE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C0E71D-E926-8345-AC93-A7EA62444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3553E-133D-F44E-8721-D77526B703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484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A429AB-7914-254F-8535-BB9F1D8DB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AB42B7-46EA-E945-BAF3-01B5157AA6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76C87C-E38C-3E43-A06C-6744CE2B07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F4BB3-21ED-D746-B4E6-8D10BEDF476B}" type="datetimeFigureOut">
              <a:rPr lang="en-US" smtClean="0"/>
              <a:t>7/10/18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442B20-1B27-7B40-A594-B2DD8FAF22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5DDBEE-5169-F845-8DD0-24182DCACF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3553E-133D-F44E-8721-D77526B703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7166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ED2816-3902-F940-A6FF-D11167CE28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B40D05-8C20-6643-80B7-8535C45441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F72BD2-E253-3845-B7D9-995A3FD1E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F4BB3-21ED-D746-B4E6-8D10BEDF476B}" type="datetimeFigureOut">
              <a:rPr lang="en-US" smtClean="0"/>
              <a:t>7/10/18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1E6D45-D661-F94C-8F6C-44E3EEC02F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C801F5-4A7C-0244-AECA-201902715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3553E-133D-F44E-8721-D77526B703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9684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9DFBB-D479-D744-9000-8FF2D52CA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EE5A1E-ECD2-3D43-9DD9-5829B66B55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4E6E20-8B72-904D-9646-A7DA9E3D67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163154-01E2-DE4D-942D-0314A617F4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F4BB3-21ED-D746-B4E6-8D10BEDF476B}" type="datetimeFigureOut">
              <a:rPr lang="en-US" smtClean="0"/>
              <a:t>7/10/18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A5E309-C676-E040-9A24-22F6166B7E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A90EE6-CE13-BB42-8FB5-504B1F337D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3553E-133D-F44E-8721-D77526B703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9771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EEDBB3-D150-3E49-A91F-E2DFD908E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D25795-729D-9947-BE89-BB85241157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21A92E-49FD-7748-987F-5715776FD4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B190B42-91EF-F24D-8EDF-E34974736F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52D020B-0FF1-F74F-B2B9-E2C780BCA3C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657E6CA-4CDC-5B43-BBC4-40F9A07D08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F4BB3-21ED-D746-B4E6-8D10BEDF476B}" type="datetimeFigureOut">
              <a:rPr lang="en-US" smtClean="0"/>
              <a:t>7/10/18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687DA2F-DBCC-3143-BBB2-16D03E40B6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970EFC4-7197-5742-BD24-05A8ED24E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3553E-133D-F44E-8721-D77526B703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6867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8D3C9-65C5-9548-9BE9-11BB216C6A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00AE59-65B0-B24C-BDC9-E9F2030AEF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F4BB3-21ED-D746-B4E6-8D10BEDF476B}" type="datetimeFigureOut">
              <a:rPr lang="en-US" smtClean="0"/>
              <a:t>7/10/18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9079A2-8F85-B243-AE90-93D2F4FDFA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DD9001-A2C3-9840-BCCE-415B6B005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3553E-133D-F44E-8721-D77526B703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5812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D88C489-231B-A64F-BE25-6E05392AE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F4BB3-21ED-D746-B4E6-8D10BEDF476B}" type="datetimeFigureOut">
              <a:rPr lang="en-US" smtClean="0"/>
              <a:t>7/10/18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1ACDF1-A677-6443-96F3-F420871EE3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67EFA8-A881-A94E-915D-BAC8858E44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3553E-133D-F44E-8721-D77526B703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8934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DF62E9-AF4A-0549-8402-588468DB15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A84827-CC80-B44D-BDCA-EAD850B067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9030C6-CF33-5042-9F94-602521C56C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343D39-02C3-6C47-B6D3-6B894C87DD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F4BB3-21ED-D746-B4E6-8D10BEDF476B}" type="datetimeFigureOut">
              <a:rPr lang="en-US" smtClean="0"/>
              <a:t>7/10/18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292CF4-C91B-4B42-878B-F1CF0B7F6D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5E013F-9333-1346-B2CC-7641F1F253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3553E-133D-F44E-8721-D77526B703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7077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B6588-AC68-814C-A91D-95A81BABEC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6A1CB6B-4E16-3D42-9B3F-DD0295B630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33BA4D-BDE5-F840-9934-E7FDE2A4F7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54F79E-4670-2E4D-A202-C41E4A25CE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F4BB3-21ED-D746-B4E6-8D10BEDF476B}" type="datetimeFigureOut">
              <a:rPr lang="en-US" smtClean="0"/>
              <a:t>7/10/18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6C6091-0CF3-4444-A8B3-B15776CD7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C3AB55-2B63-E04F-8185-4D5BA0023D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3553E-133D-F44E-8721-D77526B703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7151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8751A4C-49D8-C74A-8B98-8015B3B224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46602B-622A-A543-9D56-D1F3F9DEF5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8817C4-0217-2146-9B53-6AB1785B192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DF4BB3-21ED-D746-B4E6-8D10BEDF476B}" type="datetimeFigureOut">
              <a:rPr lang="en-US" smtClean="0"/>
              <a:t>7/10/18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C0E3B3-FF3E-6748-A1D9-B7EA833BDB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76CA63-A359-0343-97E7-549A9A45CE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F3553E-133D-F44E-8721-D77526B703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21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1C9967-B1EC-8849-A7C2-E9B625564D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1122363"/>
            <a:ext cx="9253591" cy="2387600"/>
          </a:xfrm>
        </p:spPr>
        <p:txBody>
          <a:bodyPr>
            <a:normAutofit fontScale="90000"/>
          </a:bodyPr>
          <a:lstStyle/>
          <a:p>
            <a:r>
              <a:rPr lang="en-US" dirty="0"/>
              <a:t>A clustering approach to find and correct misidentified bacterial genomes in GenBank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5204A4-39AD-C445-B79D-6F6E99CB438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US" sz="2800" dirty="0"/>
          </a:p>
          <a:p>
            <a:r>
              <a:rPr lang="en-US" sz="2800" dirty="0"/>
              <a:t>Siva Kannan</a:t>
            </a:r>
          </a:p>
          <a:p>
            <a:r>
              <a:rPr lang="en-US" dirty="0"/>
              <a:t>National Center for Biotechnology Information (NCBI)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192270F-3C6F-B941-8BE0-0A29F5D5409B}"/>
              </a:ext>
            </a:extLst>
          </p:cNvPr>
          <p:cNvGrpSpPr/>
          <p:nvPr/>
        </p:nvGrpSpPr>
        <p:grpSpPr>
          <a:xfrm>
            <a:off x="1797977" y="5257800"/>
            <a:ext cx="8234523" cy="1366131"/>
            <a:chOff x="842480" y="5349874"/>
            <a:chExt cx="8234523" cy="1366131"/>
          </a:xfrm>
        </p:grpSpPr>
        <p:pic>
          <p:nvPicPr>
            <p:cNvPr id="2052" name="Picture 4" descr="https://www.nlm.nih.gov/about/logos_nlm_photos/large-Blue_ncbi_logo195h.png">
              <a:extLst>
                <a:ext uri="{FF2B5EF4-FFF2-40B4-BE49-F238E27FC236}">
                  <a16:creationId xmlns:a16="http://schemas.microsoft.com/office/drawing/2014/main" id="{C1C0C9E7-16A1-9F4E-A16D-CC9A3E40C0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7132" y="5416184"/>
              <a:ext cx="939871" cy="12998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6" name="Picture 8" descr="Blue Tri-agency HHS NIH NLM logo">
              <a:extLst>
                <a:ext uri="{FF2B5EF4-FFF2-40B4-BE49-F238E27FC236}">
                  <a16:creationId xmlns:a16="http://schemas.microsoft.com/office/drawing/2014/main" id="{13026F84-ACED-7046-ABE1-25FC3BE6AA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2480" y="5349874"/>
              <a:ext cx="7050999" cy="13661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8680458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D07EA9B-888F-0849-B536-3A412717DB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8470" y="0"/>
            <a:ext cx="88750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8553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07013AC-6965-E545-8452-8166B53EB9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7258"/>
            <a:ext cx="12192000" cy="620074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AA18CC6-7E63-304B-8792-7FD877871C4B}"/>
              </a:ext>
            </a:extLst>
          </p:cNvPr>
          <p:cNvSpPr txBox="1"/>
          <p:nvPr/>
        </p:nvSpPr>
        <p:spPr>
          <a:xfrm>
            <a:off x="4046305" y="71919"/>
            <a:ext cx="40993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NCBI Usage Statistics (per week)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D97CA54-2170-0940-B55A-AB4BD308DB34}"/>
              </a:ext>
            </a:extLst>
          </p:cNvPr>
          <p:cNvSpPr/>
          <p:nvPr/>
        </p:nvSpPr>
        <p:spPr>
          <a:xfrm>
            <a:off x="3780890" y="2989780"/>
            <a:ext cx="1736332" cy="236305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776DBB4-2DFF-FA49-8A4A-45B43CA56699}"/>
              </a:ext>
            </a:extLst>
          </p:cNvPr>
          <p:cNvSpPr/>
          <p:nvPr/>
        </p:nvSpPr>
        <p:spPr>
          <a:xfrm>
            <a:off x="3707258" y="6524090"/>
            <a:ext cx="1892157" cy="244867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28FDFF73-4EE9-0343-8452-04033F61F7EC}"/>
              </a:ext>
            </a:extLst>
          </p:cNvPr>
          <p:cNvSpPr/>
          <p:nvPr/>
        </p:nvSpPr>
        <p:spPr>
          <a:xfrm>
            <a:off x="6974441" y="1952090"/>
            <a:ext cx="1614755" cy="214044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693FA7CB-0880-414D-B654-C36B6D4D71CF}"/>
              </a:ext>
            </a:extLst>
          </p:cNvPr>
          <p:cNvSpPr/>
          <p:nvPr/>
        </p:nvSpPr>
        <p:spPr>
          <a:xfrm>
            <a:off x="6913652" y="4662756"/>
            <a:ext cx="1736332" cy="236305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5322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069D476-CBE9-3A47-873A-D3F45F7902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6333" y="627874"/>
            <a:ext cx="9192195" cy="603491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E0B20F0-F74B-014B-8FB6-5755214BCDF4}"/>
              </a:ext>
            </a:extLst>
          </p:cNvPr>
          <p:cNvSpPr txBox="1"/>
          <p:nvPr/>
        </p:nvSpPr>
        <p:spPr>
          <a:xfrm>
            <a:off x="3589229" y="0"/>
            <a:ext cx="51884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Identifying bacterial genomes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BCC08B-9E05-9546-ACF5-B8D52860E747}"/>
              </a:ext>
            </a:extLst>
          </p:cNvPr>
          <p:cNvSpPr txBox="1"/>
          <p:nvPr/>
        </p:nvSpPr>
        <p:spPr>
          <a:xfrm>
            <a:off x="3750067" y="6504078"/>
            <a:ext cx="5527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http://</a:t>
            </a:r>
            <a:r>
              <a:rPr lang="en-US" dirty="0" err="1"/>
              <a:t>www.taldanino.com</a:t>
            </a:r>
            <a:r>
              <a:rPr lang="en-US" dirty="0"/>
              <a:t>/bacteria-gallery-1/ </a:t>
            </a:r>
          </a:p>
        </p:txBody>
      </p:sp>
    </p:spTree>
    <p:extLst>
      <p:ext uri="{BB962C8B-B14F-4D97-AF65-F5344CB8AC3E}">
        <p14:creationId xmlns:p14="http://schemas.microsoft.com/office/powerpoint/2010/main" val="10999005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A94DC37-A30B-0843-88FF-EC8C71A7A2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5280" y="0"/>
            <a:ext cx="92814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1233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4">
            <a:extLst>
              <a:ext uri="{FF2B5EF4-FFF2-40B4-BE49-F238E27FC236}">
                <a16:creationId xmlns:a16="http://schemas.microsoft.com/office/drawing/2014/main" id="{B0BB6A85-E7EB-7B4A-ABCD-6A6F8FC172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35038" y="6602413"/>
            <a:ext cx="4319588" cy="255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anose="020F0502020204030204" pitchFamily="34" charset="0"/>
                <a:ea typeface="msgothic" charset="0"/>
                <a:cs typeface="msgothic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anose="020F0502020204030204" pitchFamily="34" charset="0"/>
                <a:ea typeface="msgothic" charset="0"/>
                <a:cs typeface="msgothic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anose="020F0502020204030204" pitchFamily="34" charset="0"/>
                <a:ea typeface="msgothic" charset="0"/>
                <a:cs typeface="msgothic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anose="020F0502020204030204" pitchFamily="34" charset="0"/>
                <a:ea typeface="msgothic" charset="0"/>
                <a:cs typeface="msgothic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anose="020F0502020204030204" pitchFamily="34" charset="0"/>
                <a:ea typeface="msgothic" charset="0"/>
                <a:cs typeface="msgothic" charset="0"/>
              </a:defRPr>
            </a:lvl5pPr>
            <a:lvl6pPr marL="15367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anose="020F0502020204030204" pitchFamily="34" charset="0"/>
                <a:ea typeface="msgothic" charset="0"/>
                <a:cs typeface="msgothic" charset="0"/>
              </a:defRPr>
            </a:lvl6pPr>
            <a:lvl7pPr marL="19939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anose="020F0502020204030204" pitchFamily="34" charset="0"/>
                <a:ea typeface="msgothic" charset="0"/>
                <a:cs typeface="msgothic" charset="0"/>
              </a:defRPr>
            </a:lvl7pPr>
            <a:lvl8pPr marL="24511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anose="020F0502020204030204" pitchFamily="34" charset="0"/>
                <a:ea typeface="msgothic" charset="0"/>
                <a:cs typeface="msgothic" charset="0"/>
              </a:defRPr>
            </a:lvl8pPr>
            <a:lvl9pPr marL="29083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anose="020F0502020204030204" pitchFamily="34" charset="0"/>
                <a:ea typeface="msgothic" charset="0"/>
                <a:cs typeface="msgothic" charset="0"/>
              </a:defRPr>
            </a:lvl9pPr>
          </a:lstStyle>
          <a:p>
            <a:r>
              <a:rPr lang="en-GB" altLang="en-US" sz="1200" b="1" dirty="0">
                <a:latin typeface="Arial" panose="020B0604020202020204" pitchFamily="34" charset="0"/>
              </a:rPr>
              <a:t>Matthew C. Johnson et al. J. </a:t>
            </a:r>
            <a:r>
              <a:rPr lang="en-GB" altLang="en-US" sz="1200" b="1" dirty="0" err="1">
                <a:latin typeface="Arial" panose="020B0604020202020204" pitchFamily="34" charset="0"/>
              </a:rPr>
              <a:t>Virol</a:t>
            </a:r>
            <a:r>
              <a:rPr lang="en-GB" altLang="en-US" sz="1200" b="1" dirty="0">
                <a:latin typeface="Arial" panose="020B0604020202020204" pitchFamily="34" charset="0"/>
              </a:rPr>
              <a:t>. 2015;89:10945-10958</a:t>
            </a:r>
          </a:p>
        </p:txBody>
      </p:sp>
      <p:sp>
        <p:nvSpPr>
          <p:cNvPr id="6" name="Text Box 1">
            <a:extLst>
              <a:ext uri="{FF2B5EF4-FFF2-40B4-BE49-F238E27FC236}">
                <a16:creationId xmlns:a16="http://schemas.microsoft.com/office/drawing/2014/main" id="{C66E9BCF-A848-8940-A867-1BEEC222F9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13294" y="4920769"/>
            <a:ext cx="9363075" cy="2882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anose="020F0502020204030204" pitchFamily="34" charset="0"/>
                <a:ea typeface="msgothic" charset="0"/>
                <a:cs typeface="msgothic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anose="020F0502020204030204" pitchFamily="34" charset="0"/>
                <a:ea typeface="msgothic" charset="0"/>
                <a:cs typeface="msgothic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anose="020F0502020204030204" pitchFamily="34" charset="0"/>
                <a:ea typeface="msgothic" charset="0"/>
                <a:cs typeface="msgothic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anose="020F0502020204030204" pitchFamily="34" charset="0"/>
                <a:ea typeface="msgothic" charset="0"/>
                <a:cs typeface="msgothic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anose="020F0502020204030204" pitchFamily="34" charset="0"/>
                <a:ea typeface="msgothic" charset="0"/>
                <a:cs typeface="msgothic" charset="0"/>
              </a:defRPr>
            </a:lvl5pPr>
            <a:lvl6pPr marL="15367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anose="020F0502020204030204" pitchFamily="34" charset="0"/>
                <a:ea typeface="msgothic" charset="0"/>
                <a:cs typeface="msgothic" charset="0"/>
              </a:defRPr>
            </a:lvl6pPr>
            <a:lvl7pPr marL="19939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anose="020F0502020204030204" pitchFamily="34" charset="0"/>
                <a:ea typeface="msgothic" charset="0"/>
                <a:cs typeface="msgothic" charset="0"/>
              </a:defRPr>
            </a:lvl7pPr>
            <a:lvl8pPr marL="24511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anose="020F0502020204030204" pitchFamily="34" charset="0"/>
                <a:ea typeface="msgothic" charset="0"/>
                <a:cs typeface="msgothic" charset="0"/>
              </a:defRPr>
            </a:lvl8pPr>
            <a:lvl9pPr marL="29083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anose="020F0502020204030204" pitchFamily="34" charset="0"/>
                <a:ea typeface="msgothic" charset="0"/>
                <a:cs typeface="msgothic" charset="0"/>
              </a:defRPr>
            </a:lvl9pPr>
          </a:lstStyle>
          <a:p>
            <a:pPr algn="ctr"/>
            <a:r>
              <a:rPr lang="en-GB" altLang="en-US" sz="1600" b="1" dirty="0">
                <a:latin typeface="Arial" panose="020B0604020202020204" pitchFamily="34" charset="0"/>
              </a:rPr>
              <a:t>Whole-genome alignment ΦM9 and Rhizobium phage P10VF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D7F4B1-752E-4A47-8859-FEF1ACD5675C}"/>
              </a:ext>
            </a:extLst>
          </p:cNvPr>
          <p:cNvSpPr txBox="1"/>
          <p:nvPr/>
        </p:nvSpPr>
        <p:spPr>
          <a:xfrm>
            <a:off x="2505149" y="279835"/>
            <a:ext cx="90081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Symmetric identity between two genomes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B1B2AA8-606B-C940-9E00-CE0C0126F0D9}"/>
              </a:ext>
            </a:extLst>
          </p:cNvPr>
          <p:cNvGrpSpPr/>
          <p:nvPr/>
        </p:nvGrpSpPr>
        <p:grpSpPr>
          <a:xfrm>
            <a:off x="390417" y="2321379"/>
            <a:ext cx="11606373" cy="2411949"/>
            <a:chOff x="390417" y="2321379"/>
            <a:chExt cx="11606373" cy="2411949"/>
          </a:xfrm>
        </p:grpSpPr>
        <p:pic>
          <p:nvPicPr>
            <p:cNvPr id="1026" name="Picture 2" descr="http://jvi.asm.org/content/89/21/10945/F1.large.jpg">
              <a:extLst>
                <a:ext uri="{FF2B5EF4-FFF2-40B4-BE49-F238E27FC236}">
                  <a16:creationId xmlns:a16="http://schemas.microsoft.com/office/drawing/2014/main" id="{908EC30E-5FA3-B04F-9B48-CBF5CE4144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0417" y="2321379"/>
              <a:ext cx="11606373" cy="24119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1D80E8E-8791-4A42-99C9-F0110235149D}"/>
                </a:ext>
              </a:extLst>
            </p:cNvPr>
            <p:cNvSpPr/>
            <p:nvPr/>
          </p:nvSpPr>
          <p:spPr>
            <a:xfrm>
              <a:off x="9030984" y="4362923"/>
              <a:ext cx="1745385" cy="3704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934E019-E67F-3D4A-A4F2-D2F8B87F4E03}"/>
                </a:ext>
              </a:extLst>
            </p:cNvPr>
            <p:cNvSpPr/>
            <p:nvPr/>
          </p:nvSpPr>
          <p:spPr>
            <a:xfrm>
              <a:off x="5252960" y="2321379"/>
              <a:ext cx="2257450" cy="3704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393399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A133B58-0098-9041-8F8D-A6B31A09B2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8470" y="0"/>
            <a:ext cx="88750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6157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35FD6CD-12D8-8B4A-89D8-B32073992E2E}"/>
              </a:ext>
            </a:extLst>
          </p:cNvPr>
          <p:cNvGrpSpPr/>
          <p:nvPr/>
        </p:nvGrpSpPr>
        <p:grpSpPr>
          <a:xfrm>
            <a:off x="8348606" y="459418"/>
            <a:ext cx="3644761" cy="1182501"/>
            <a:chOff x="8348606" y="459418"/>
            <a:chExt cx="3644761" cy="1182501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13D2A18-BA89-C944-973E-BFF4138B6305}"/>
                </a:ext>
              </a:extLst>
            </p:cNvPr>
            <p:cNvSpPr txBox="1"/>
            <p:nvPr/>
          </p:nvSpPr>
          <p:spPr>
            <a:xfrm>
              <a:off x="9072317" y="1272587"/>
              <a:ext cx="200665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Non-Type genome</a:t>
              </a:r>
            </a:p>
          </p:txBody>
        </p:sp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FE777EBE-DCD3-7D4A-8C5C-FB1114B94EEC}"/>
                </a:ext>
              </a:extLst>
            </p:cNvPr>
            <p:cNvSpPr/>
            <p:nvPr/>
          </p:nvSpPr>
          <p:spPr>
            <a:xfrm>
              <a:off x="8348606" y="505582"/>
              <a:ext cx="422950" cy="267126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FC7DA7C-5D90-EC4B-ADD5-0DF354B99997}"/>
                </a:ext>
              </a:extLst>
            </p:cNvPr>
            <p:cNvSpPr txBox="1"/>
            <p:nvPr/>
          </p:nvSpPr>
          <p:spPr>
            <a:xfrm>
              <a:off x="9072316" y="459418"/>
              <a:ext cx="91440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Species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0B62DA4C-362B-BB40-B011-1CB35793805F}"/>
                </a:ext>
              </a:extLst>
            </p:cNvPr>
            <p:cNvSpPr/>
            <p:nvPr/>
          </p:nvSpPr>
          <p:spPr>
            <a:xfrm>
              <a:off x="8464080" y="978650"/>
              <a:ext cx="208359" cy="207058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F5A9B19-79D5-614C-BCF0-3A57787BDA14}"/>
                </a:ext>
              </a:extLst>
            </p:cNvPr>
            <p:cNvSpPr txBox="1"/>
            <p:nvPr/>
          </p:nvSpPr>
          <p:spPr>
            <a:xfrm>
              <a:off x="9072316" y="901772"/>
              <a:ext cx="14383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Type genome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8AF7BBE5-F8F3-E446-9D6F-45114B8F7DD9}"/>
                </a:ext>
              </a:extLst>
            </p:cNvPr>
            <p:cNvSpPr/>
            <p:nvPr/>
          </p:nvSpPr>
          <p:spPr>
            <a:xfrm>
              <a:off x="8464080" y="1383879"/>
              <a:ext cx="208359" cy="207058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14BCC109-5532-CA4B-A34A-A00335058FCD}"/>
                </a:ext>
              </a:extLst>
            </p:cNvPr>
            <p:cNvSpPr txBox="1"/>
            <p:nvPr/>
          </p:nvSpPr>
          <p:spPr>
            <a:xfrm>
              <a:off x="11078967" y="459418"/>
              <a:ext cx="91440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36,225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A69703CB-61EF-4942-855E-A3DAE3DDF026}"/>
                </a:ext>
              </a:extLst>
            </p:cNvPr>
            <p:cNvSpPr txBox="1"/>
            <p:nvPr/>
          </p:nvSpPr>
          <p:spPr>
            <a:xfrm>
              <a:off x="11078967" y="902514"/>
              <a:ext cx="91440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8,618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E3ED05F-C459-5648-8F98-E52FC9950D35}"/>
                </a:ext>
              </a:extLst>
            </p:cNvPr>
            <p:cNvSpPr txBox="1"/>
            <p:nvPr/>
          </p:nvSpPr>
          <p:spPr>
            <a:xfrm>
              <a:off x="10748483" y="1271104"/>
              <a:ext cx="1244884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140,026</a:t>
              </a:r>
            </a:p>
          </p:txBody>
        </p:sp>
      </p:grpSp>
      <p:grpSp>
        <p:nvGrpSpPr>
          <p:cNvPr id="239" name="Group 238">
            <a:extLst>
              <a:ext uri="{FF2B5EF4-FFF2-40B4-BE49-F238E27FC236}">
                <a16:creationId xmlns:a16="http://schemas.microsoft.com/office/drawing/2014/main" id="{5F55C98B-C79B-2441-8202-7DBB250D6426}"/>
              </a:ext>
            </a:extLst>
          </p:cNvPr>
          <p:cNvGrpSpPr/>
          <p:nvPr/>
        </p:nvGrpSpPr>
        <p:grpSpPr>
          <a:xfrm>
            <a:off x="1062934" y="613195"/>
            <a:ext cx="5586153" cy="934948"/>
            <a:chOff x="1083920" y="531260"/>
            <a:chExt cx="5586153" cy="934948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DC8B9FAE-317B-514D-997D-C674FDA035B4}"/>
                </a:ext>
              </a:extLst>
            </p:cNvPr>
            <p:cNvSpPr/>
            <p:nvPr/>
          </p:nvSpPr>
          <p:spPr>
            <a:xfrm>
              <a:off x="1335641" y="811658"/>
              <a:ext cx="133563" cy="154113"/>
            </a:xfrm>
            <a:prstGeom prst="ellipse">
              <a:avLst/>
            </a:prstGeom>
            <a:solidFill>
              <a:schemeClr val="accent2"/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A91865EE-49A8-A541-B168-2F0EBB1E39BF}"/>
                </a:ext>
              </a:extLst>
            </p:cNvPr>
            <p:cNvSpPr/>
            <p:nvPr/>
          </p:nvSpPr>
          <p:spPr>
            <a:xfrm>
              <a:off x="1083920" y="531260"/>
              <a:ext cx="1479479" cy="934948"/>
            </a:xfrm>
            <a:prstGeom prst="roundRect">
              <a:avLst/>
            </a:prstGeom>
            <a:noFill/>
            <a:ln w="28575">
              <a:solidFill>
                <a:schemeClr val="accent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B4B737D-7442-9543-BEE6-9409AB8CCD9E}"/>
                </a:ext>
              </a:extLst>
            </p:cNvPr>
            <p:cNvSpPr/>
            <p:nvPr/>
          </p:nvSpPr>
          <p:spPr>
            <a:xfrm>
              <a:off x="1664412" y="998734"/>
              <a:ext cx="133563" cy="154113"/>
            </a:xfrm>
            <a:prstGeom prst="ellipse">
              <a:avLst/>
            </a:prstGeom>
            <a:solidFill>
              <a:schemeClr val="accent2"/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4D0AE04-D4A5-B944-8422-A1A84C752A5E}"/>
                </a:ext>
              </a:extLst>
            </p:cNvPr>
            <p:cNvSpPr/>
            <p:nvPr/>
          </p:nvSpPr>
          <p:spPr>
            <a:xfrm rot="20534869">
              <a:off x="1335640" y="1155842"/>
              <a:ext cx="133563" cy="154113"/>
            </a:xfrm>
            <a:prstGeom prst="ellipse">
              <a:avLst/>
            </a:prstGeom>
            <a:solidFill>
              <a:schemeClr val="accent2"/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202037B3-1D86-CE44-8C51-083BFBFEAA5B}"/>
                </a:ext>
              </a:extLst>
            </p:cNvPr>
            <p:cNvSpPr/>
            <p:nvPr/>
          </p:nvSpPr>
          <p:spPr>
            <a:xfrm>
              <a:off x="1823660" y="657545"/>
              <a:ext cx="133563" cy="154113"/>
            </a:xfrm>
            <a:prstGeom prst="ellipse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674E84DB-60E3-4F45-BB17-BCCC84BC7935}"/>
                </a:ext>
              </a:extLst>
            </p:cNvPr>
            <p:cNvSpPr/>
            <p:nvPr/>
          </p:nvSpPr>
          <p:spPr>
            <a:xfrm>
              <a:off x="2111102" y="985036"/>
              <a:ext cx="133563" cy="154113"/>
            </a:xfrm>
            <a:prstGeom prst="ellipse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1F4CA7C4-C0A3-7143-A8DA-2BFC858AD501}"/>
                </a:ext>
              </a:extLst>
            </p:cNvPr>
            <p:cNvSpPr/>
            <p:nvPr/>
          </p:nvSpPr>
          <p:spPr>
            <a:xfrm>
              <a:off x="3137257" y="531260"/>
              <a:ext cx="1479479" cy="934948"/>
            </a:xfrm>
            <a:prstGeom prst="roundRect">
              <a:avLst/>
            </a:prstGeom>
            <a:noFill/>
            <a:ln w="28575">
              <a:solidFill>
                <a:srgbClr val="C0000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04D4D7F-BF59-0C45-AE37-A72F96106F3E}"/>
                </a:ext>
              </a:extLst>
            </p:cNvPr>
            <p:cNvSpPr/>
            <p:nvPr/>
          </p:nvSpPr>
          <p:spPr>
            <a:xfrm>
              <a:off x="4079621" y="757520"/>
              <a:ext cx="133563" cy="154113"/>
            </a:xfrm>
            <a:prstGeom prst="ellipse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CF953022-7B73-364C-A33A-1BECB9B6F91E}"/>
                </a:ext>
              </a:extLst>
            </p:cNvPr>
            <p:cNvSpPr/>
            <p:nvPr/>
          </p:nvSpPr>
          <p:spPr>
            <a:xfrm>
              <a:off x="3540355" y="911633"/>
              <a:ext cx="133563" cy="154113"/>
            </a:xfrm>
            <a:prstGeom prst="ellipse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Rounded Rectangle 46">
              <a:extLst>
                <a:ext uri="{FF2B5EF4-FFF2-40B4-BE49-F238E27FC236}">
                  <a16:creationId xmlns:a16="http://schemas.microsoft.com/office/drawing/2014/main" id="{4F8E0249-F589-054A-BAD0-E76CEF6CA397}"/>
                </a:ext>
              </a:extLst>
            </p:cNvPr>
            <p:cNvSpPr/>
            <p:nvPr/>
          </p:nvSpPr>
          <p:spPr>
            <a:xfrm>
              <a:off x="5190594" y="531260"/>
              <a:ext cx="1479479" cy="934948"/>
            </a:xfrm>
            <a:prstGeom prst="roundRect">
              <a:avLst/>
            </a:prstGeom>
            <a:noFill/>
            <a:ln w="28575">
              <a:solidFill>
                <a:schemeClr val="accent6">
                  <a:lumMod val="50000"/>
                </a:schemeClr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E91EF6DA-4061-0642-B397-852588FE37D1}"/>
                </a:ext>
              </a:extLst>
            </p:cNvPr>
            <p:cNvSpPr/>
            <p:nvPr/>
          </p:nvSpPr>
          <p:spPr>
            <a:xfrm>
              <a:off x="5380669" y="1039401"/>
              <a:ext cx="133563" cy="154113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4A340CF0-0E08-204B-B16B-762CF1D63AAF}"/>
                </a:ext>
              </a:extLst>
            </p:cNvPr>
            <p:cNvSpPr/>
            <p:nvPr/>
          </p:nvSpPr>
          <p:spPr>
            <a:xfrm>
              <a:off x="4146402" y="1102754"/>
              <a:ext cx="133563" cy="154113"/>
            </a:xfrm>
            <a:prstGeom prst="ellipse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7AF2A5D8-A9F5-044E-8BDD-96080D6D9A4D}"/>
                </a:ext>
              </a:extLst>
            </p:cNvPr>
            <p:cNvSpPr/>
            <p:nvPr/>
          </p:nvSpPr>
          <p:spPr>
            <a:xfrm>
              <a:off x="3760887" y="1013715"/>
              <a:ext cx="133563" cy="154113"/>
            </a:xfrm>
            <a:prstGeom prst="ellipse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42" name="Group 241">
            <a:extLst>
              <a:ext uri="{FF2B5EF4-FFF2-40B4-BE49-F238E27FC236}">
                <a16:creationId xmlns:a16="http://schemas.microsoft.com/office/drawing/2014/main" id="{94B90589-D9B0-B844-8479-D665BE7455F9}"/>
              </a:ext>
            </a:extLst>
          </p:cNvPr>
          <p:cNvGrpSpPr/>
          <p:nvPr/>
        </p:nvGrpSpPr>
        <p:grpSpPr>
          <a:xfrm>
            <a:off x="1034590" y="1870239"/>
            <a:ext cx="5586153" cy="2200932"/>
            <a:chOff x="1034591" y="1808985"/>
            <a:chExt cx="5586153" cy="2200932"/>
          </a:xfrm>
        </p:grpSpPr>
        <p:grpSp>
          <p:nvGrpSpPr>
            <p:cNvPr id="241" name="Group 240">
              <a:extLst>
                <a:ext uri="{FF2B5EF4-FFF2-40B4-BE49-F238E27FC236}">
                  <a16:creationId xmlns:a16="http://schemas.microsoft.com/office/drawing/2014/main" id="{39B56FF4-1E0F-534D-976E-83F9C96340F1}"/>
                </a:ext>
              </a:extLst>
            </p:cNvPr>
            <p:cNvGrpSpPr/>
            <p:nvPr/>
          </p:nvGrpSpPr>
          <p:grpSpPr>
            <a:xfrm>
              <a:off x="1034591" y="3074969"/>
              <a:ext cx="5586153" cy="934948"/>
              <a:chOff x="1034591" y="3074969"/>
              <a:chExt cx="5586153" cy="934948"/>
            </a:xfrm>
          </p:grpSpPr>
          <p:sp>
            <p:nvSpPr>
              <p:cNvPr id="59" name="Rounded Rectangle 58">
                <a:extLst>
                  <a:ext uri="{FF2B5EF4-FFF2-40B4-BE49-F238E27FC236}">
                    <a16:creationId xmlns:a16="http://schemas.microsoft.com/office/drawing/2014/main" id="{D1FC50DF-45A4-9344-9D46-762E2DFC4406}"/>
                  </a:ext>
                </a:extLst>
              </p:cNvPr>
              <p:cNvSpPr/>
              <p:nvPr/>
            </p:nvSpPr>
            <p:spPr>
              <a:xfrm>
                <a:off x="5141265" y="3074969"/>
                <a:ext cx="1479479" cy="934948"/>
              </a:xfrm>
              <a:prstGeom prst="roundRect">
                <a:avLst/>
              </a:prstGeom>
              <a:noFill/>
              <a:ln w="28575">
                <a:solidFill>
                  <a:schemeClr val="accent6">
                    <a:lumMod val="50000"/>
                  </a:schemeClr>
                </a:solidFill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FC4F35AF-4BB7-AF40-9CD7-21D71C12AD0B}"/>
                  </a:ext>
                </a:extLst>
              </p:cNvPr>
              <p:cNvSpPr/>
              <p:nvPr/>
            </p:nvSpPr>
            <p:spPr>
              <a:xfrm>
                <a:off x="5331340" y="3583110"/>
                <a:ext cx="133563" cy="154113"/>
              </a:xfrm>
              <a:prstGeom prst="ellips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905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180" name="Group 179">
                <a:extLst>
                  <a:ext uri="{FF2B5EF4-FFF2-40B4-BE49-F238E27FC236}">
                    <a16:creationId xmlns:a16="http://schemas.microsoft.com/office/drawing/2014/main" id="{AD048E10-2393-E147-9237-681C36D648DF}"/>
                  </a:ext>
                </a:extLst>
              </p:cNvPr>
              <p:cNvGrpSpPr/>
              <p:nvPr/>
            </p:nvGrpSpPr>
            <p:grpSpPr>
              <a:xfrm>
                <a:off x="1034591" y="3074969"/>
                <a:ext cx="1479479" cy="934948"/>
                <a:chOff x="1034591" y="3074969"/>
                <a:chExt cx="1479479" cy="934948"/>
              </a:xfrm>
            </p:grpSpPr>
            <p:cxnSp>
              <p:nvCxnSpPr>
                <p:cNvPr id="104" name="Straight Connector 103">
                  <a:extLst>
                    <a:ext uri="{FF2B5EF4-FFF2-40B4-BE49-F238E27FC236}">
                      <a16:creationId xmlns:a16="http://schemas.microsoft.com/office/drawing/2014/main" id="{63D6FF19-5A52-1A4B-837F-C75DFC8738A1}"/>
                    </a:ext>
                  </a:extLst>
                </p:cNvPr>
                <p:cNvCxnSpPr>
                  <a:cxnSpLocks/>
                  <a:stCxn id="63" idx="4"/>
                  <a:endCxn id="66" idx="3"/>
                </p:cNvCxnSpPr>
                <p:nvPr/>
              </p:nvCxnSpPr>
              <p:spPr>
                <a:xfrm flipH="1">
                  <a:off x="1324733" y="3509480"/>
                  <a:ext cx="28361" cy="333418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6" name="Straight Connector 95">
                  <a:extLst>
                    <a:ext uri="{FF2B5EF4-FFF2-40B4-BE49-F238E27FC236}">
                      <a16:creationId xmlns:a16="http://schemas.microsoft.com/office/drawing/2014/main" id="{F2043C68-2E33-224E-B2CF-EE078BCC4A8A}"/>
                    </a:ext>
                  </a:extLst>
                </p:cNvPr>
                <p:cNvCxnSpPr>
                  <a:cxnSpLocks/>
                  <a:stCxn id="65" idx="2"/>
                  <a:endCxn id="67" idx="3"/>
                </p:cNvCxnSpPr>
                <p:nvPr/>
              </p:nvCxnSpPr>
              <p:spPr>
                <a:xfrm flipV="1">
                  <a:off x="1615083" y="3332798"/>
                  <a:ext cx="178808" cy="286702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0" name="Straight Connector 79">
                  <a:extLst>
                    <a:ext uri="{FF2B5EF4-FFF2-40B4-BE49-F238E27FC236}">
                      <a16:creationId xmlns:a16="http://schemas.microsoft.com/office/drawing/2014/main" id="{67981712-72F5-7A4E-AF47-380D7779B0F3}"/>
                    </a:ext>
                  </a:extLst>
                </p:cNvPr>
                <p:cNvCxnSpPr>
                  <a:cxnSpLocks/>
                  <a:stCxn id="63" idx="2"/>
                  <a:endCxn id="68" idx="2"/>
                </p:cNvCxnSpPr>
                <p:nvPr/>
              </p:nvCxnSpPr>
              <p:spPr>
                <a:xfrm>
                  <a:off x="1286312" y="3432424"/>
                  <a:ext cx="775461" cy="173378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55" name="Group 54">
                  <a:extLst>
                    <a:ext uri="{FF2B5EF4-FFF2-40B4-BE49-F238E27FC236}">
                      <a16:creationId xmlns:a16="http://schemas.microsoft.com/office/drawing/2014/main" id="{28E82EE0-56A5-5B4F-84A0-9F45594ECC67}"/>
                    </a:ext>
                  </a:extLst>
                </p:cNvPr>
                <p:cNvGrpSpPr/>
                <p:nvPr/>
              </p:nvGrpSpPr>
              <p:grpSpPr>
                <a:xfrm>
                  <a:off x="1034591" y="3074969"/>
                  <a:ext cx="1479479" cy="934948"/>
                  <a:chOff x="1587353" y="3336105"/>
                  <a:chExt cx="1479479" cy="934948"/>
                </a:xfrm>
              </p:grpSpPr>
              <p:sp>
                <p:nvSpPr>
                  <p:cNvPr id="63" name="Oval 62">
                    <a:extLst>
                      <a:ext uri="{FF2B5EF4-FFF2-40B4-BE49-F238E27FC236}">
                        <a16:creationId xmlns:a16="http://schemas.microsoft.com/office/drawing/2014/main" id="{4AC55CB3-0A31-2B4B-8069-62A551935552}"/>
                      </a:ext>
                    </a:extLst>
                  </p:cNvPr>
                  <p:cNvSpPr/>
                  <p:nvPr/>
                </p:nvSpPr>
                <p:spPr>
                  <a:xfrm>
                    <a:off x="1839074" y="3616503"/>
                    <a:ext cx="133563" cy="154113"/>
                  </a:xfrm>
                  <a:prstGeom prst="ellipse">
                    <a:avLst/>
                  </a:prstGeom>
                  <a:solidFill>
                    <a:schemeClr val="accent2"/>
                  </a:solidFill>
                  <a:ln w="1905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64" name="Rounded Rectangle 63">
                    <a:extLst>
                      <a:ext uri="{FF2B5EF4-FFF2-40B4-BE49-F238E27FC236}">
                        <a16:creationId xmlns:a16="http://schemas.microsoft.com/office/drawing/2014/main" id="{51EE323C-A19E-DE40-B411-E7693FFBCA8A}"/>
                      </a:ext>
                    </a:extLst>
                  </p:cNvPr>
                  <p:cNvSpPr/>
                  <p:nvPr/>
                </p:nvSpPr>
                <p:spPr>
                  <a:xfrm>
                    <a:off x="1587353" y="3336105"/>
                    <a:ext cx="1479479" cy="934948"/>
                  </a:xfrm>
                  <a:prstGeom prst="roundRect">
                    <a:avLst/>
                  </a:prstGeom>
                  <a:noFill/>
                  <a:ln w="28575">
                    <a:solidFill>
                      <a:schemeClr val="accent1"/>
                    </a:solidFill>
                    <a:prstDash val="lg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5" name="Oval 64">
                    <a:extLst>
                      <a:ext uri="{FF2B5EF4-FFF2-40B4-BE49-F238E27FC236}">
                        <a16:creationId xmlns:a16="http://schemas.microsoft.com/office/drawing/2014/main" id="{9E8CE432-E455-C542-90F1-3EBCF5D6F9BF}"/>
                      </a:ext>
                    </a:extLst>
                  </p:cNvPr>
                  <p:cNvSpPr/>
                  <p:nvPr/>
                </p:nvSpPr>
                <p:spPr>
                  <a:xfrm>
                    <a:off x="2167845" y="3803579"/>
                    <a:ext cx="133563" cy="154113"/>
                  </a:xfrm>
                  <a:prstGeom prst="ellipse">
                    <a:avLst/>
                  </a:prstGeom>
                  <a:solidFill>
                    <a:schemeClr val="accent2"/>
                  </a:solidFill>
                  <a:ln w="1905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66" name="Oval 65">
                    <a:extLst>
                      <a:ext uri="{FF2B5EF4-FFF2-40B4-BE49-F238E27FC236}">
                        <a16:creationId xmlns:a16="http://schemas.microsoft.com/office/drawing/2014/main" id="{DDA69ADE-21A7-C643-999A-2F4467FF1BC2}"/>
                      </a:ext>
                    </a:extLst>
                  </p:cNvPr>
                  <p:cNvSpPr/>
                  <p:nvPr/>
                </p:nvSpPr>
                <p:spPr>
                  <a:xfrm rot="20534869">
                    <a:off x="1839073" y="3960687"/>
                    <a:ext cx="133563" cy="154113"/>
                  </a:xfrm>
                  <a:prstGeom prst="ellipse">
                    <a:avLst/>
                  </a:prstGeom>
                  <a:solidFill>
                    <a:schemeClr val="accent2"/>
                  </a:solidFill>
                  <a:ln w="1905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67" name="Oval 66">
                    <a:extLst>
                      <a:ext uri="{FF2B5EF4-FFF2-40B4-BE49-F238E27FC236}">
                        <a16:creationId xmlns:a16="http://schemas.microsoft.com/office/drawing/2014/main" id="{BF74D53D-B8AA-9A43-906C-52B14BF9A59C}"/>
                      </a:ext>
                    </a:extLst>
                  </p:cNvPr>
                  <p:cNvSpPr/>
                  <p:nvPr/>
                </p:nvSpPr>
                <p:spPr>
                  <a:xfrm>
                    <a:off x="2327093" y="3462390"/>
                    <a:ext cx="133563" cy="154113"/>
                  </a:xfrm>
                  <a:prstGeom prst="ellipse">
                    <a:avLst/>
                  </a:prstGeom>
                  <a:noFill/>
                  <a:ln w="1905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68" name="Oval 67">
                    <a:extLst>
                      <a:ext uri="{FF2B5EF4-FFF2-40B4-BE49-F238E27FC236}">
                        <a16:creationId xmlns:a16="http://schemas.microsoft.com/office/drawing/2014/main" id="{3890FE4D-FE7D-EC4B-BB35-EFB5EB88DDF5}"/>
                      </a:ext>
                    </a:extLst>
                  </p:cNvPr>
                  <p:cNvSpPr/>
                  <p:nvPr/>
                </p:nvSpPr>
                <p:spPr>
                  <a:xfrm>
                    <a:off x="2614535" y="3789881"/>
                    <a:ext cx="133563" cy="154113"/>
                  </a:xfrm>
                  <a:prstGeom prst="ellipse">
                    <a:avLst/>
                  </a:prstGeom>
                  <a:noFill/>
                  <a:ln w="1905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cxnSp>
              <p:nvCxnSpPr>
                <p:cNvPr id="72" name="Straight Connector 71">
                  <a:extLst>
                    <a:ext uri="{FF2B5EF4-FFF2-40B4-BE49-F238E27FC236}">
                      <a16:creationId xmlns:a16="http://schemas.microsoft.com/office/drawing/2014/main" id="{6FD2B3DE-B615-E74A-B5DD-6420EE75729D}"/>
                    </a:ext>
                  </a:extLst>
                </p:cNvPr>
                <p:cNvCxnSpPr>
                  <a:cxnSpLocks/>
                  <a:stCxn id="63" idx="6"/>
                  <a:endCxn id="67" idx="2"/>
                </p:cNvCxnSpPr>
                <p:nvPr/>
              </p:nvCxnSpPr>
              <p:spPr>
                <a:xfrm flipV="1">
                  <a:off x="1419875" y="3278311"/>
                  <a:ext cx="354456" cy="154113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Straight Connector 75">
                  <a:extLst>
                    <a:ext uri="{FF2B5EF4-FFF2-40B4-BE49-F238E27FC236}">
                      <a16:creationId xmlns:a16="http://schemas.microsoft.com/office/drawing/2014/main" id="{EC98D201-B5CC-C642-BA99-1CF353F0A4B8}"/>
                    </a:ext>
                  </a:extLst>
                </p:cNvPr>
                <p:cNvCxnSpPr>
                  <a:cxnSpLocks/>
                  <a:stCxn id="63" idx="5"/>
                  <a:endCxn id="65" idx="2"/>
                </p:cNvCxnSpPr>
                <p:nvPr/>
              </p:nvCxnSpPr>
              <p:spPr>
                <a:xfrm>
                  <a:off x="1400315" y="3486911"/>
                  <a:ext cx="214768" cy="132589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1" name="Straight Connector 110">
                  <a:extLst>
                    <a:ext uri="{FF2B5EF4-FFF2-40B4-BE49-F238E27FC236}">
                      <a16:creationId xmlns:a16="http://schemas.microsoft.com/office/drawing/2014/main" id="{490F1313-9754-CD49-9314-9CC7AAA5292D}"/>
                    </a:ext>
                  </a:extLst>
                </p:cNvPr>
                <p:cNvCxnSpPr>
                  <a:stCxn id="65" idx="2"/>
                  <a:endCxn id="66" idx="7"/>
                </p:cNvCxnSpPr>
                <p:nvPr/>
              </p:nvCxnSpPr>
              <p:spPr>
                <a:xfrm flipH="1">
                  <a:off x="1381452" y="3619500"/>
                  <a:ext cx="233631" cy="90817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3" name="Straight Connector 112">
                  <a:extLst>
                    <a:ext uri="{FF2B5EF4-FFF2-40B4-BE49-F238E27FC236}">
                      <a16:creationId xmlns:a16="http://schemas.microsoft.com/office/drawing/2014/main" id="{2B99AF35-FDDC-CA45-8E33-953E773B10CE}"/>
                    </a:ext>
                  </a:extLst>
                </p:cNvPr>
                <p:cNvCxnSpPr>
                  <a:cxnSpLocks/>
                  <a:stCxn id="66" idx="6"/>
                  <a:endCxn id="68" idx="3"/>
                </p:cNvCxnSpPr>
                <p:nvPr/>
              </p:nvCxnSpPr>
              <p:spPr>
                <a:xfrm flipV="1">
                  <a:off x="1416694" y="3660289"/>
                  <a:ext cx="664639" cy="95957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6" name="Straight Connector 115">
                  <a:extLst>
                    <a:ext uri="{FF2B5EF4-FFF2-40B4-BE49-F238E27FC236}">
                      <a16:creationId xmlns:a16="http://schemas.microsoft.com/office/drawing/2014/main" id="{A6578FC7-BD6C-A141-99B3-4A9D5F18A480}"/>
                    </a:ext>
                  </a:extLst>
                </p:cNvPr>
                <p:cNvCxnSpPr>
                  <a:stCxn id="68" idx="1"/>
                  <a:endCxn id="67" idx="5"/>
                </p:cNvCxnSpPr>
                <p:nvPr/>
              </p:nvCxnSpPr>
              <p:spPr>
                <a:xfrm flipH="1" flipV="1">
                  <a:off x="1888334" y="3332798"/>
                  <a:ext cx="192999" cy="218516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8" name="Straight Connector 117">
                  <a:extLst>
                    <a:ext uri="{FF2B5EF4-FFF2-40B4-BE49-F238E27FC236}">
                      <a16:creationId xmlns:a16="http://schemas.microsoft.com/office/drawing/2014/main" id="{0947E616-58A7-084C-AAE0-50CCF6A313CD}"/>
                    </a:ext>
                  </a:extLst>
                </p:cNvPr>
                <p:cNvCxnSpPr>
                  <a:stCxn id="65" idx="6"/>
                  <a:endCxn id="68" idx="2"/>
                </p:cNvCxnSpPr>
                <p:nvPr/>
              </p:nvCxnSpPr>
              <p:spPr>
                <a:xfrm flipV="1">
                  <a:off x="1748646" y="3605802"/>
                  <a:ext cx="313127" cy="13698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0" name="Straight Connector 119">
                  <a:extLst>
                    <a:ext uri="{FF2B5EF4-FFF2-40B4-BE49-F238E27FC236}">
                      <a16:creationId xmlns:a16="http://schemas.microsoft.com/office/drawing/2014/main" id="{0125B490-358C-4D44-B479-9A9AE0851502}"/>
                    </a:ext>
                  </a:extLst>
                </p:cNvPr>
                <p:cNvCxnSpPr>
                  <a:stCxn id="66" idx="7"/>
                  <a:endCxn id="67" idx="3"/>
                </p:cNvCxnSpPr>
                <p:nvPr/>
              </p:nvCxnSpPr>
              <p:spPr>
                <a:xfrm flipV="1">
                  <a:off x="1381452" y="3332798"/>
                  <a:ext cx="412439" cy="377519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4" name="Group 203">
                <a:extLst>
                  <a:ext uri="{FF2B5EF4-FFF2-40B4-BE49-F238E27FC236}">
                    <a16:creationId xmlns:a16="http://schemas.microsoft.com/office/drawing/2014/main" id="{07A4FCE7-29C4-D74B-BE81-3B88F550FD88}"/>
                  </a:ext>
                </a:extLst>
              </p:cNvPr>
              <p:cNvGrpSpPr/>
              <p:nvPr/>
            </p:nvGrpSpPr>
            <p:grpSpPr>
              <a:xfrm>
                <a:off x="3087928" y="3074969"/>
                <a:ext cx="1479479" cy="934948"/>
                <a:chOff x="3087928" y="3074969"/>
                <a:chExt cx="1479479" cy="934948"/>
              </a:xfrm>
            </p:grpSpPr>
            <p:sp>
              <p:nvSpPr>
                <p:cNvPr id="56" name="Rounded Rectangle 55">
                  <a:extLst>
                    <a:ext uri="{FF2B5EF4-FFF2-40B4-BE49-F238E27FC236}">
                      <a16:creationId xmlns:a16="http://schemas.microsoft.com/office/drawing/2014/main" id="{F41C55AA-1FA4-2540-A26E-6823D25F4A7D}"/>
                    </a:ext>
                  </a:extLst>
                </p:cNvPr>
                <p:cNvSpPr/>
                <p:nvPr/>
              </p:nvSpPr>
              <p:spPr>
                <a:xfrm>
                  <a:off x="3087928" y="3074969"/>
                  <a:ext cx="1479479" cy="934948"/>
                </a:xfrm>
                <a:prstGeom prst="roundRect">
                  <a:avLst/>
                </a:prstGeom>
                <a:noFill/>
                <a:ln w="28575">
                  <a:solidFill>
                    <a:srgbClr val="C00000"/>
                  </a:solidFill>
                  <a:prstDash val="lg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" name="Oval 56">
                  <a:extLst>
                    <a:ext uri="{FF2B5EF4-FFF2-40B4-BE49-F238E27FC236}">
                      <a16:creationId xmlns:a16="http://schemas.microsoft.com/office/drawing/2014/main" id="{C9AA983D-92D9-D94B-AD84-DD9B9352FBB2}"/>
                    </a:ext>
                  </a:extLst>
                </p:cNvPr>
                <p:cNvSpPr/>
                <p:nvPr/>
              </p:nvSpPr>
              <p:spPr>
                <a:xfrm>
                  <a:off x="4030292" y="3301229"/>
                  <a:ext cx="133563" cy="154113"/>
                </a:xfrm>
                <a:prstGeom prst="ellipse">
                  <a:avLst/>
                </a:prstGeom>
                <a:noFill/>
                <a:ln w="19050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8" name="Oval 57">
                  <a:extLst>
                    <a:ext uri="{FF2B5EF4-FFF2-40B4-BE49-F238E27FC236}">
                      <a16:creationId xmlns:a16="http://schemas.microsoft.com/office/drawing/2014/main" id="{E48F9D02-4798-0448-8028-B5B4670D1F6D}"/>
                    </a:ext>
                  </a:extLst>
                </p:cNvPr>
                <p:cNvSpPr/>
                <p:nvPr/>
              </p:nvSpPr>
              <p:spPr>
                <a:xfrm>
                  <a:off x="3491026" y="3455342"/>
                  <a:ext cx="133563" cy="154113"/>
                </a:xfrm>
                <a:prstGeom prst="ellipse">
                  <a:avLst/>
                </a:prstGeom>
                <a:noFill/>
                <a:ln w="19050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1" name="Oval 60">
                  <a:extLst>
                    <a:ext uri="{FF2B5EF4-FFF2-40B4-BE49-F238E27FC236}">
                      <a16:creationId xmlns:a16="http://schemas.microsoft.com/office/drawing/2014/main" id="{016D81F8-8659-0A43-930C-59BC2F51F9ED}"/>
                    </a:ext>
                  </a:extLst>
                </p:cNvPr>
                <p:cNvSpPr/>
                <p:nvPr/>
              </p:nvSpPr>
              <p:spPr>
                <a:xfrm>
                  <a:off x="4097073" y="3646463"/>
                  <a:ext cx="133563" cy="154113"/>
                </a:xfrm>
                <a:prstGeom prst="ellipse">
                  <a:avLst/>
                </a:prstGeom>
                <a:noFill/>
                <a:ln w="19050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2" name="Oval 61">
                  <a:extLst>
                    <a:ext uri="{FF2B5EF4-FFF2-40B4-BE49-F238E27FC236}">
                      <a16:creationId xmlns:a16="http://schemas.microsoft.com/office/drawing/2014/main" id="{EC7CE20F-8457-CE4B-9195-3F1DE165B76A}"/>
                    </a:ext>
                  </a:extLst>
                </p:cNvPr>
                <p:cNvSpPr/>
                <p:nvPr/>
              </p:nvSpPr>
              <p:spPr>
                <a:xfrm>
                  <a:off x="3705961" y="3631210"/>
                  <a:ext cx="133563" cy="154113"/>
                </a:xfrm>
                <a:prstGeom prst="ellipse">
                  <a:avLst/>
                </a:prstGeom>
                <a:noFill/>
                <a:ln w="19050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cxnSp>
              <p:nvCxnSpPr>
                <p:cNvPr id="124" name="Straight Connector 123">
                  <a:extLst>
                    <a:ext uri="{FF2B5EF4-FFF2-40B4-BE49-F238E27FC236}">
                      <a16:creationId xmlns:a16="http://schemas.microsoft.com/office/drawing/2014/main" id="{64A2FBAF-2934-0948-8797-55275EDA1F9B}"/>
                    </a:ext>
                  </a:extLst>
                </p:cNvPr>
                <p:cNvCxnSpPr>
                  <a:stCxn id="58" idx="6"/>
                  <a:endCxn id="62" idx="1"/>
                </p:cNvCxnSpPr>
                <p:nvPr/>
              </p:nvCxnSpPr>
              <p:spPr>
                <a:xfrm>
                  <a:off x="3624589" y="3532399"/>
                  <a:ext cx="100932" cy="12138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6" name="Straight Connector 125">
                  <a:extLst>
                    <a:ext uri="{FF2B5EF4-FFF2-40B4-BE49-F238E27FC236}">
                      <a16:creationId xmlns:a16="http://schemas.microsoft.com/office/drawing/2014/main" id="{1379599E-5CE6-C04B-BF85-82EA6273B6FA}"/>
                    </a:ext>
                  </a:extLst>
                </p:cNvPr>
                <p:cNvCxnSpPr>
                  <a:stCxn id="58" idx="7"/>
                  <a:endCxn id="57" idx="2"/>
                </p:cNvCxnSpPr>
                <p:nvPr/>
              </p:nvCxnSpPr>
              <p:spPr>
                <a:xfrm flipV="1">
                  <a:off x="3605029" y="3378286"/>
                  <a:ext cx="425263" cy="99625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Straight Connector 127">
                  <a:extLst>
                    <a:ext uri="{FF2B5EF4-FFF2-40B4-BE49-F238E27FC236}">
                      <a16:creationId xmlns:a16="http://schemas.microsoft.com/office/drawing/2014/main" id="{2ED2FAA4-2BF7-684D-8549-09B9EA731752}"/>
                    </a:ext>
                  </a:extLst>
                </p:cNvPr>
                <p:cNvCxnSpPr>
                  <a:cxnSpLocks/>
                  <a:stCxn id="58" idx="6"/>
                  <a:endCxn id="61" idx="1"/>
                </p:cNvCxnSpPr>
                <p:nvPr/>
              </p:nvCxnSpPr>
              <p:spPr>
                <a:xfrm>
                  <a:off x="3624589" y="3532399"/>
                  <a:ext cx="492044" cy="136633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2" name="Straight Connector 131">
                  <a:extLst>
                    <a:ext uri="{FF2B5EF4-FFF2-40B4-BE49-F238E27FC236}">
                      <a16:creationId xmlns:a16="http://schemas.microsoft.com/office/drawing/2014/main" id="{E49726B3-6BBF-B94F-B7A9-33163EE21EA2}"/>
                    </a:ext>
                  </a:extLst>
                </p:cNvPr>
                <p:cNvCxnSpPr>
                  <a:stCxn id="62" idx="7"/>
                  <a:endCxn id="57" idx="3"/>
                </p:cNvCxnSpPr>
                <p:nvPr/>
              </p:nvCxnSpPr>
              <p:spPr>
                <a:xfrm flipV="1">
                  <a:off x="3819964" y="3432773"/>
                  <a:ext cx="229888" cy="221006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6" name="Straight Connector 135">
                  <a:extLst>
                    <a:ext uri="{FF2B5EF4-FFF2-40B4-BE49-F238E27FC236}">
                      <a16:creationId xmlns:a16="http://schemas.microsoft.com/office/drawing/2014/main" id="{5C34D755-06FB-EE42-A0CA-157987CD8D0A}"/>
                    </a:ext>
                  </a:extLst>
                </p:cNvPr>
                <p:cNvCxnSpPr>
                  <a:stCxn id="61" idx="0"/>
                  <a:endCxn id="57" idx="4"/>
                </p:cNvCxnSpPr>
                <p:nvPr/>
              </p:nvCxnSpPr>
              <p:spPr>
                <a:xfrm flipH="1" flipV="1">
                  <a:off x="4097074" y="3455342"/>
                  <a:ext cx="66781" cy="191121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8" name="Straight Connector 137">
                  <a:extLst>
                    <a:ext uri="{FF2B5EF4-FFF2-40B4-BE49-F238E27FC236}">
                      <a16:creationId xmlns:a16="http://schemas.microsoft.com/office/drawing/2014/main" id="{2654A112-1AA7-B043-B8AD-96B633D328F0}"/>
                    </a:ext>
                  </a:extLst>
                </p:cNvPr>
                <p:cNvCxnSpPr>
                  <a:stCxn id="61" idx="2"/>
                  <a:endCxn id="62" idx="6"/>
                </p:cNvCxnSpPr>
                <p:nvPr/>
              </p:nvCxnSpPr>
              <p:spPr>
                <a:xfrm flipH="1" flipV="1">
                  <a:off x="3839524" y="3708267"/>
                  <a:ext cx="257549" cy="15253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E0A961D7-C6CA-9948-A0C7-AA75BE3425B2}"/>
                  </a:ext>
                </a:extLst>
              </p:cNvPr>
              <p:cNvCxnSpPr>
                <a:stCxn id="57" idx="6"/>
                <a:endCxn id="60" idx="2"/>
              </p:cNvCxnSpPr>
              <p:nvPr/>
            </p:nvCxnSpPr>
            <p:spPr>
              <a:xfrm>
                <a:off x="4163855" y="3378286"/>
                <a:ext cx="1167485" cy="28188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F082C731-8491-E743-B44F-283F7740DEF6}"/>
                  </a:ext>
                </a:extLst>
              </p:cNvPr>
              <p:cNvCxnSpPr>
                <a:stCxn id="61" idx="6"/>
                <a:endCxn id="60" idx="2"/>
              </p:cNvCxnSpPr>
              <p:nvPr/>
            </p:nvCxnSpPr>
            <p:spPr>
              <a:xfrm flipV="1">
                <a:off x="4230636" y="3660167"/>
                <a:ext cx="1100704" cy="6335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B43E63AB-A0BE-8743-BD0F-18B524A17213}"/>
                  </a:ext>
                </a:extLst>
              </p:cNvPr>
              <p:cNvCxnSpPr>
                <a:stCxn id="62" idx="6"/>
                <a:endCxn id="60" idx="7"/>
              </p:cNvCxnSpPr>
              <p:nvPr/>
            </p:nvCxnSpPr>
            <p:spPr>
              <a:xfrm flipV="1">
                <a:off x="3839524" y="3605679"/>
                <a:ext cx="1605819" cy="10258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6FEBD828-C9E3-6A42-A4ED-F734EDDEEB47}"/>
                  </a:ext>
                </a:extLst>
              </p:cNvPr>
              <p:cNvCxnSpPr>
                <a:stCxn id="58" idx="6"/>
                <a:endCxn id="60" idx="1"/>
              </p:cNvCxnSpPr>
              <p:nvPr/>
            </p:nvCxnSpPr>
            <p:spPr>
              <a:xfrm>
                <a:off x="3624589" y="3532399"/>
                <a:ext cx="1726311" cy="7328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E75955C8-147A-1F4E-B5FF-1908B308C348}"/>
                  </a:ext>
                </a:extLst>
              </p:cNvPr>
              <p:cNvCxnSpPr>
                <a:stCxn id="68" idx="6"/>
                <a:endCxn id="58" idx="2"/>
              </p:cNvCxnSpPr>
              <p:nvPr/>
            </p:nvCxnSpPr>
            <p:spPr>
              <a:xfrm flipV="1">
                <a:off x="2195336" y="3532399"/>
                <a:ext cx="1295690" cy="7340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9687C735-418C-D941-8A35-DF3EE50B549C}"/>
                  </a:ext>
                </a:extLst>
              </p:cNvPr>
              <p:cNvCxnSpPr>
                <a:stCxn id="67" idx="6"/>
                <a:endCxn id="58" idx="2"/>
              </p:cNvCxnSpPr>
              <p:nvPr/>
            </p:nvCxnSpPr>
            <p:spPr>
              <a:xfrm>
                <a:off x="1907894" y="3278311"/>
                <a:ext cx="1583132" cy="25408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8877A4E4-1344-264C-AA00-4DBBF04E886B}"/>
                  </a:ext>
                </a:extLst>
              </p:cNvPr>
              <p:cNvCxnSpPr>
                <a:stCxn id="66" idx="5"/>
                <a:endCxn id="62" idx="2"/>
              </p:cNvCxnSpPr>
              <p:nvPr/>
            </p:nvCxnSpPr>
            <p:spPr>
              <a:xfrm flipV="1">
                <a:off x="1414679" y="3708267"/>
                <a:ext cx="2291282" cy="10583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FD219377-A555-014E-9547-E238CC1F9A7F}"/>
                  </a:ext>
                </a:extLst>
              </p:cNvPr>
              <p:cNvCxnSpPr>
                <a:stCxn id="63" idx="0"/>
                <a:endCxn id="57" idx="0"/>
              </p:cNvCxnSpPr>
              <p:nvPr/>
            </p:nvCxnSpPr>
            <p:spPr>
              <a:xfrm flipV="1">
                <a:off x="1353094" y="3301229"/>
                <a:ext cx="2743980" cy="5413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2" name="Group 161">
              <a:extLst>
                <a:ext uri="{FF2B5EF4-FFF2-40B4-BE49-F238E27FC236}">
                  <a16:creationId xmlns:a16="http://schemas.microsoft.com/office/drawing/2014/main" id="{63944518-F885-8448-AE63-C29E8F16BE2E}"/>
                </a:ext>
              </a:extLst>
            </p:cNvPr>
            <p:cNvGrpSpPr/>
            <p:nvPr/>
          </p:nvGrpSpPr>
          <p:grpSpPr>
            <a:xfrm>
              <a:off x="2625529" y="1808985"/>
              <a:ext cx="2502932" cy="986319"/>
              <a:chOff x="2625529" y="1808985"/>
              <a:chExt cx="2502932" cy="986319"/>
            </a:xfrm>
          </p:grpSpPr>
          <p:sp>
            <p:nvSpPr>
              <p:cNvPr id="160" name="Down Arrow 159">
                <a:extLst>
                  <a:ext uri="{FF2B5EF4-FFF2-40B4-BE49-F238E27FC236}">
                    <a16:creationId xmlns:a16="http://schemas.microsoft.com/office/drawing/2014/main" id="{80E80FF3-EDFE-0F47-923B-E3E738085496}"/>
                  </a:ext>
                </a:extLst>
              </p:cNvPr>
              <p:cNvSpPr/>
              <p:nvPr/>
            </p:nvSpPr>
            <p:spPr>
              <a:xfrm>
                <a:off x="3565246" y="1808985"/>
                <a:ext cx="623499" cy="986319"/>
              </a:xfrm>
              <a:prstGeom prst="downArrow">
                <a:avLst/>
              </a:prstGeom>
              <a:solidFill>
                <a:schemeClr val="accent1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Rounded Rectangle 160">
                <a:extLst>
                  <a:ext uri="{FF2B5EF4-FFF2-40B4-BE49-F238E27FC236}">
                    <a16:creationId xmlns:a16="http://schemas.microsoft.com/office/drawing/2014/main" id="{70096F7A-C655-D845-8B9E-13F6930EA988}"/>
                  </a:ext>
                </a:extLst>
              </p:cNvPr>
              <p:cNvSpPr/>
              <p:nvPr/>
            </p:nvSpPr>
            <p:spPr>
              <a:xfrm>
                <a:off x="2625529" y="1974986"/>
                <a:ext cx="2502932" cy="397273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solidFill>
                      <a:schemeClr val="tx1"/>
                    </a:solidFill>
                  </a:rPr>
                  <a:t>Compute symmetric identity (all-vs-all)</a:t>
                </a:r>
              </a:p>
            </p:txBody>
          </p:sp>
        </p:grpSp>
      </p:grpSp>
      <p:grpSp>
        <p:nvGrpSpPr>
          <p:cNvPr id="244" name="Group 243">
            <a:extLst>
              <a:ext uri="{FF2B5EF4-FFF2-40B4-BE49-F238E27FC236}">
                <a16:creationId xmlns:a16="http://schemas.microsoft.com/office/drawing/2014/main" id="{185A17BB-49A4-594D-9FEE-DBD2BC6BEB8B}"/>
              </a:ext>
            </a:extLst>
          </p:cNvPr>
          <p:cNvGrpSpPr/>
          <p:nvPr/>
        </p:nvGrpSpPr>
        <p:grpSpPr>
          <a:xfrm>
            <a:off x="1160980" y="4361394"/>
            <a:ext cx="4740129" cy="2472520"/>
            <a:chOff x="1160980" y="4361394"/>
            <a:chExt cx="4740129" cy="2472520"/>
          </a:xfrm>
        </p:grpSpPr>
        <p:grpSp>
          <p:nvGrpSpPr>
            <p:cNvPr id="163" name="Group 162">
              <a:extLst>
                <a:ext uri="{FF2B5EF4-FFF2-40B4-BE49-F238E27FC236}">
                  <a16:creationId xmlns:a16="http://schemas.microsoft.com/office/drawing/2014/main" id="{10864338-273E-734A-BF07-DC6B827B0383}"/>
                </a:ext>
              </a:extLst>
            </p:cNvPr>
            <p:cNvGrpSpPr/>
            <p:nvPr/>
          </p:nvGrpSpPr>
          <p:grpSpPr>
            <a:xfrm>
              <a:off x="2576201" y="4361394"/>
              <a:ext cx="2502932" cy="986319"/>
              <a:chOff x="2625529" y="1808985"/>
              <a:chExt cx="2502932" cy="986319"/>
            </a:xfrm>
          </p:grpSpPr>
          <p:sp>
            <p:nvSpPr>
              <p:cNvPr id="164" name="Down Arrow 163">
                <a:extLst>
                  <a:ext uri="{FF2B5EF4-FFF2-40B4-BE49-F238E27FC236}">
                    <a16:creationId xmlns:a16="http://schemas.microsoft.com/office/drawing/2014/main" id="{1DDA6DDB-75FD-A048-A10B-A3B4AF3F6D7A}"/>
                  </a:ext>
                </a:extLst>
              </p:cNvPr>
              <p:cNvSpPr/>
              <p:nvPr/>
            </p:nvSpPr>
            <p:spPr>
              <a:xfrm>
                <a:off x="3565246" y="1808985"/>
                <a:ext cx="623499" cy="986319"/>
              </a:xfrm>
              <a:prstGeom prst="downArrow">
                <a:avLst/>
              </a:prstGeom>
              <a:solidFill>
                <a:schemeClr val="accent1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Rounded Rectangle 164">
                <a:extLst>
                  <a:ext uri="{FF2B5EF4-FFF2-40B4-BE49-F238E27FC236}">
                    <a16:creationId xmlns:a16="http://schemas.microsoft.com/office/drawing/2014/main" id="{9BC714BD-54DF-A14D-9DA4-B39C0B98F31A}"/>
                  </a:ext>
                </a:extLst>
              </p:cNvPr>
              <p:cNvSpPr/>
              <p:nvPr/>
            </p:nvSpPr>
            <p:spPr>
              <a:xfrm>
                <a:off x="2625529" y="1974986"/>
                <a:ext cx="2502932" cy="397273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solidFill>
                      <a:schemeClr val="tx1"/>
                    </a:solidFill>
                  </a:rPr>
                  <a:t>Clustering</a:t>
                </a:r>
              </a:p>
            </p:txBody>
          </p:sp>
        </p:grpSp>
        <p:sp>
          <p:nvSpPr>
            <p:cNvPr id="170" name="Freeform 169">
              <a:extLst>
                <a:ext uri="{FF2B5EF4-FFF2-40B4-BE49-F238E27FC236}">
                  <a16:creationId xmlns:a16="http://schemas.microsoft.com/office/drawing/2014/main" id="{5555333D-A3B8-D944-A4D2-AF2C4A5DE90E}"/>
                </a:ext>
              </a:extLst>
            </p:cNvPr>
            <p:cNvSpPr/>
            <p:nvPr/>
          </p:nvSpPr>
          <p:spPr>
            <a:xfrm>
              <a:off x="1160980" y="5239821"/>
              <a:ext cx="1415221" cy="1541964"/>
            </a:xfrm>
            <a:custGeom>
              <a:avLst/>
              <a:gdLst>
                <a:gd name="connsiteX0" fmla="*/ 643474 w 1150704"/>
                <a:gd name="connsiteY0" fmla="*/ 51554 h 1408583"/>
                <a:gd name="connsiteX1" fmla="*/ 1146908 w 1150704"/>
                <a:gd name="connsiteY1" fmla="*/ 1222808 h 1408583"/>
                <a:gd name="connsiteX2" fmla="*/ 376346 w 1150704"/>
                <a:gd name="connsiteY2" fmla="*/ 1315275 h 1408583"/>
                <a:gd name="connsiteX3" fmla="*/ 6476 w 1150704"/>
                <a:gd name="connsiteY3" fmla="*/ 318682 h 1408583"/>
                <a:gd name="connsiteX4" fmla="*/ 643474 w 1150704"/>
                <a:gd name="connsiteY4" fmla="*/ 51554 h 1408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0704" h="1408583">
                  <a:moveTo>
                    <a:pt x="643474" y="51554"/>
                  </a:moveTo>
                  <a:cubicBezTo>
                    <a:pt x="833546" y="202242"/>
                    <a:pt x="1191429" y="1012188"/>
                    <a:pt x="1146908" y="1222808"/>
                  </a:cubicBezTo>
                  <a:cubicBezTo>
                    <a:pt x="1102387" y="1433428"/>
                    <a:pt x="566418" y="1465963"/>
                    <a:pt x="376346" y="1315275"/>
                  </a:cubicBezTo>
                  <a:cubicBezTo>
                    <a:pt x="186274" y="1164587"/>
                    <a:pt x="-41470" y="529302"/>
                    <a:pt x="6476" y="318682"/>
                  </a:cubicBezTo>
                  <a:cubicBezTo>
                    <a:pt x="54422" y="108062"/>
                    <a:pt x="453402" y="-99134"/>
                    <a:pt x="643474" y="51554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2" name="Freeform 171">
              <a:extLst>
                <a:ext uri="{FF2B5EF4-FFF2-40B4-BE49-F238E27FC236}">
                  <a16:creationId xmlns:a16="http://schemas.microsoft.com/office/drawing/2014/main" id="{467F1A5D-772C-8C47-9EAA-A685573555D0}"/>
                </a:ext>
              </a:extLst>
            </p:cNvPr>
            <p:cNvSpPr/>
            <p:nvPr/>
          </p:nvSpPr>
          <p:spPr>
            <a:xfrm>
              <a:off x="2880482" y="5442147"/>
              <a:ext cx="1514645" cy="1339638"/>
            </a:xfrm>
            <a:custGeom>
              <a:avLst/>
              <a:gdLst>
                <a:gd name="connsiteX0" fmla="*/ 1224914 w 1227502"/>
                <a:gd name="connsiteY0" fmla="*/ 155255 h 1301163"/>
                <a:gd name="connsiteX1" fmla="*/ 742029 w 1227502"/>
                <a:gd name="connsiteY1" fmla="*/ 1275138 h 1301163"/>
                <a:gd name="connsiteX2" fmla="*/ 2290 w 1227502"/>
                <a:gd name="connsiteY2" fmla="*/ 874446 h 1301163"/>
                <a:gd name="connsiteX3" fmla="*/ 536546 w 1227502"/>
                <a:gd name="connsiteY3" fmla="*/ 83335 h 1301163"/>
                <a:gd name="connsiteX4" fmla="*/ 1224914 w 1227502"/>
                <a:gd name="connsiteY4" fmla="*/ 155255 h 1301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7502" h="1301163">
                  <a:moveTo>
                    <a:pt x="1224914" y="155255"/>
                  </a:moveTo>
                  <a:cubicBezTo>
                    <a:pt x="1259161" y="353889"/>
                    <a:pt x="945800" y="1155273"/>
                    <a:pt x="742029" y="1275138"/>
                  </a:cubicBezTo>
                  <a:cubicBezTo>
                    <a:pt x="538258" y="1395003"/>
                    <a:pt x="36537" y="1073080"/>
                    <a:pt x="2290" y="874446"/>
                  </a:cubicBezTo>
                  <a:cubicBezTo>
                    <a:pt x="-31957" y="675812"/>
                    <a:pt x="325926" y="199775"/>
                    <a:pt x="536546" y="83335"/>
                  </a:cubicBezTo>
                  <a:cubicBezTo>
                    <a:pt x="747166" y="-33105"/>
                    <a:pt x="1190667" y="-43379"/>
                    <a:pt x="1224914" y="155255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5" name="Freeform 174">
              <a:extLst>
                <a:ext uri="{FF2B5EF4-FFF2-40B4-BE49-F238E27FC236}">
                  <a16:creationId xmlns:a16="http://schemas.microsoft.com/office/drawing/2014/main" id="{37CB0DF0-A362-B540-AF6F-F283856E7EC0}"/>
                </a:ext>
              </a:extLst>
            </p:cNvPr>
            <p:cNvSpPr/>
            <p:nvPr/>
          </p:nvSpPr>
          <p:spPr>
            <a:xfrm>
              <a:off x="4860228" y="5321069"/>
              <a:ext cx="1040881" cy="1512845"/>
            </a:xfrm>
            <a:custGeom>
              <a:avLst/>
              <a:gdLst>
                <a:gd name="connsiteX0" fmla="*/ 608272 w 1040881"/>
                <a:gd name="connsiteY0" fmla="*/ 142598 h 1512845"/>
                <a:gd name="connsiteX1" fmla="*/ 1029512 w 1040881"/>
                <a:gd name="connsiteY1" fmla="*/ 1231659 h 1512845"/>
                <a:gd name="connsiteX2" fmla="*/ 145935 w 1040881"/>
                <a:gd name="connsiteY2" fmla="*/ 1437142 h 1512845"/>
                <a:gd name="connsiteX3" fmla="*/ 43193 w 1040881"/>
                <a:gd name="connsiteY3" fmla="*/ 152872 h 1512845"/>
                <a:gd name="connsiteX4" fmla="*/ 608272 w 1040881"/>
                <a:gd name="connsiteY4" fmla="*/ 142598 h 1512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0881" h="1512845">
                  <a:moveTo>
                    <a:pt x="608272" y="142598"/>
                  </a:moveTo>
                  <a:cubicBezTo>
                    <a:pt x="772659" y="322396"/>
                    <a:pt x="1106568" y="1015902"/>
                    <a:pt x="1029512" y="1231659"/>
                  </a:cubicBezTo>
                  <a:cubicBezTo>
                    <a:pt x="952456" y="1447416"/>
                    <a:pt x="310321" y="1616940"/>
                    <a:pt x="145935" y="1437142"/>
                  </a:cubicBezTo>
                  <a:cubicBezTo>
                    <a:pt x="-18452" y="1257344"/>
                    <a:pt x="-30439" y="366917"/>
                    <a:pt x="43193" y="152872"/>
                  </a:cubicBezTo>
                  <a:cubicBezTo>
                    <a:pt x="116825" y="-61173"/>
                    <a:pt x="443885" y="-37200"/>
                    <a:pt x="608272" y="142598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TextBox 175">
              <a:extLst>
                <a:ext uri="{FF2B5EF4-FFF2-40B4-BE49-F238E27FC236}">
                  <a16:creationId xmlns:a16="http://schemas.microsoft.com/office/drawing/2014/main" id="{7A26E85B-5AEF-E842-9657-9D4AC8569002}"/>
                </a:ext>
              </a:extLst>
            </p:cNvPr>
            <p:cNvSpPr txBox="1"/>
            <p:nvPr/>
          </p:nvSpPr>
          <p:spPr>
            <a:xfrm>
              <a:off x="4971743" y="5373201"/>
              <a:ext cx="31565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C</a:t>
              </a:r>
            </a:p>
          </p:txBody>
        </p: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1B2F122E-C36A-5146-AED1-68062DB0981D}"/>
                </a:ext>
              </a:extLst>
            </p:cNvPr>
            <p:cNvSpPr txBox="1"/>
            <p:nvPr/>
          </p:nvSpPr>
          <p:spPr>
            <a:xfrm>
              <a:off x="1445694" y="5237990"/>
              <a:ext cx="31565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A</a:t>
              </a:r>
            </a:p>
          </p:txBody>
        </p:sp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D00FD721-3037-6D4A-8B4B-572D02966BAB}"/>
                </a:ext>
              </a:extLst>
            </p:cNvPr>
            <p:cNvSpPr txBox="1"/>
            <p:nvPr/>
          </p:nvSpPr>
          <p:spPr>
            <a:xfrm>
              <a:off x="3540355" y="5465081"/>
              <a:ext cx="31565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B</a:t>
              </a:r>
            </a:p>
          </p:txBody>
        </p: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9125D03B-0E06-9A48-AC21-B5FF243241B5}"/>
                </a:ext>
              </a:extLst>
            </p:cNvPr>
            <p:cNvCxnSpPr>
              <a:cxnSpLocks/>
              <a:stCxn id="193" idx="4"/>
              <a:endCxn id="196" idx="3"/>
            </p:cNvCxnSpPr>
            <p:nvPr/>
          </p:nvCxnSpPr>
          <p:spPr>
            <a:xfrm flipH="1">
              <a:off x="1527940" y="6059512"/>
              <a:ext cx="28361" cy="33341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56D3A4EE-6962-284F-BD6C-5CFD287DFD5B}"/>
                </a:ext>
              </a:extLst>
            </p:cNvPr>
            <p:cNvCxnSpPr>
              <a:cxnSpLocks/>
              <a:stCxn id="195" idx="2"/>
              <a:endCxn id="197" idx="3"/>
            </p:cNvCxnSpPr>
            <p:nvPr/>
          </p:nvCxnSpPr>
          <p:spPr>
            <a:xfrm flipH="1" flipV="1">
              <a:off x="1997098" y="5882830"/>
              <a:ext cx="17453" cy="58414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id="{35309A8D-0B99-C240-99BC-E3895BF95AFC}"/>
                </a:ext>
              </a:extLst>
            </p:cNvPr>
            <p:cNvCxnSpPr>
              <a:cxnSpLocks/>
              <a:stCxn id="193" idx="2"/>
              <a:endCxn id="198" idx="2"/>
            </p:cNvCxnSpPr>
            <p:nvPr/>
          </p:nvCxnSpPr>
          <p:spPr>
            <a:xfrm>
              <a:off x="1489519" y="5982456"/>
              <a:ext cx="775461" cy="1733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3" name="Oval 192">
              <a:extLst>
                <a:ext uri="{FF2B5EF4-FFF2-40B4-BE49-F238E27FC236}">
                  <a16:creationId xmlns:a16="http://schemas.microsoft.com/office/drawing/2014/main" id="{47E5A28A-5892-5E49-8E76-7056E69080FE}"/>
                </a:ext>
              </a:extLst>
            </p:cNvPr>
            <p:cNvSpPr/>
            <p:nvPr/>
          </p:nvSpPr>
          <p:spPr>
            <a:xfrm>
              <a:off x="1489519" y="5905399"/>
              <a:ext cx="133563" cy="154113"/>
            </a:xfrm>
            <a:prstGeom prst="ellipse">
              <a:avLst/>
            </a:prstGeom>
            <a:solidFill>
              <a:schemeClr val="accent2"/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5" name="Oval 194">
              <a:extLst>
                <a:ext uri="{FF2B5EF4-FFF2-40B4-BE49-F238E27FC236}">
                  <a16:creationId xmlns:a16="http://schemas.microsoft.com/office/drawing/2014/main" id="{17C81745-5AAA-5643-8028-D4FBE9E968E6}"/>
                </a:ext>
              </a:extLst>
            </p:cNvPr>
            <p:cNvSpPr/>
            <p:nvPr/>
          </p:nvSpPr>
          <p:spPr>
            <a:xfrm>
              <a:off x="2014551" y="6389918"/>
              <a:ext cx="133563" cy="154113"/>
            </a:xfrm>
            <a:prstGeom prst="ellipse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6" name="Oval 195">
              <a:extLst>
                <a:ext uri="{FF2B5EF4-FFF2-40B4-BE49-F238E27FC236}">
                  <a16:creationId xmlns:a16="http://schemas.microsoft.com/office/drawing/2014/main" id="{716B4AEF-413A-B34B-8BF3-C0127AEFC832}"/>
                </a:ext>
              </a:extLst>
            </p:cNvPr>
            <p:cNvSpPr/>
            <p:nvPr/>
          </p:nvSpPr>
          <p:spPr>
            <a:xfrm rot="20534869">
              <a:off x="1489518" y="6249583"/>
              <a:ext cx="133563" cy="154113"/>
            </a:xfrm>
            <a:prstGeom prst="ellipse">
              <a:avLst/>
            </a:prstGeom>
            <a:solidFill>
              <a:schemeClr val="accent2"/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7" name="Oval 196">
              <a:extLst>
                <a:ext uri="{FF2B5EF4-FFF2-40B4-BE49-F238E27FC236}">
                  <a16:creationId xmlns:a16="http://schemas.microsoft.com/office/drawing/2014/main" id="{7B46F636-D97C-6146-8E14-986E4B2A7890}"/>
                </a:ext>
              </a:extLst>
            </p:cNvPr>
            <p:cNvSpPr/>
            <p:nvPr/>
          </p:nvSpPr>
          <p:spPr>
            <a:xfrm>
              <a:off x="1977538" y="5751286"/>
              <a:ext cx="133563" cy="154113"/>
            </a:xfrm>
            <a:prstGeom prst="ellipse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8" name="Oval 197">
              <a:extLst>
                <a:ext uri="{FF2B5EF4-FFF2-40B4-BE49-F238E27FC236}">
                  <a16:creationId xmlns:a16="http://schemas.microsoft.com/office/drawing/2014/main" id="{FBB21D3E-2564-8043-BB5A-48AA904B1F97}"/>
                </a:ext>
              </a:extLst>
            </p:cNvPr>
            <p:cNvSpPr/>
            <p:nvPr/>
          </p:nvSpPr>
          <p:spPr>
            <a:xfrm>
              <a:off x="2264980" y="6078777"/>
              <a:ext cx="133563" cy="154113"/>
            </a:xfrm>
            <a:prstGeom prst="ellipse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5E4BBF79-B447-6847-BDE5-446B107D3D35}"/>
                </a:ext>
              </a:extLst>
            </p:cNvPr>
            <p:cNvCxnSpPr>
              <a:cxnSpLocks/>
              <a:stCxn id="193" idx="6"/>
              <a:endCxn id="197" idx="2"/>
            </p:cNvCxnSpPr>
            <p:nvPr/>
          </p:nvCxnSpPr>
          <p:spPr>
            <a:xfrm flipV="1">
              <a:off x="1623082" y="5828343"/>
              <a:ext cx="354456" cy="15411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47CF49A4-4A6E-B34B-A657-FE3A09A2FD18}"/>
                </a:ext>
              </a:extLst>
            </p:cNvPr>
            <p:cNvCxnSpPr>
              <a:cxnSpLocks/>
              <a:stCxn id="193" idx="5"/>
              <a:endCxn id="195" idx="2"/>
            </p:cNvCxnSpPr>
            <p:nvPr/>
          </p:nvCxnSpPr>
          <p:spPr>
            <a:xfrm>
              <a:off x="1603522" y="6036943"/>
              <a:ext cx="411029" cy="43003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E1EF9D24-9A37-474C-BCE8-DD569C25736A}"/>
                </a:ext>
              </a:extLst>
            </p:cNvPr>
            <p:cNvCxnSpPr>
              <a:cxnSpLocks/>
              <a:stCxn id="195" idx="2"/>
              <a:endCxn id="196" idx="7"/>
            </p:cNvCxnSpPr>
            <p:nvPr/>
          </p:nvCxnSpPr>
          <p:spPr>
            <a:xfrm flipH="1" flipV="1">
              <a:off x="1584659" y="6260349"/>
              <a:ext cx="429892" cy="20662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6CAF2A2D-E67F-F248-80EC-86C1D43806F7}"/>
                </a:ext>
              </a:extLst>
            </p:cNvPr>
            <p:cNvCxnSpPr>
              <a:cxnSpLocks/>
              <a:stCxn id="196" idx="6"/>
              <a:endCxn id="198" idx="3"/>
            </p:cNvCxnSpPr>
            <p:nvPr/>
          </p:nvCxnSpPr>
          <p:spPr>
            <a:xfrm flipV="1">
              <a:off x="1619901" y="6210321"/>
              <a:ext cx="664639" cy="959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82F21833-B29F-7E4B-9783-CE7A3BF16110}"/>
                </a:ext>
              </a:extLst>
            </p:cNvPr>
            <p:cNvCxnSpPr>
              <a:cxnSpLocks/>
              <a:stCxn id="198" idx="1"/>
              <a:endCxn id="197" idx="5"/>
            </p:cNvCxnSpPr>
            <p:nvPr/>
          </p:nvCxnSpPr>
          <p:spPr>
            <a:xfrm flipH="1" flipV="1">
              <a:off x="2091541" y="5882830"/>
              <a:ext cx="192999" cy="2185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35F3750E-7737-AF4A-9110-BCA510C75C50}"/>
                </a:ext>
              </a:extLst>
            </p:cNvPr>
            <p:cNvCxnSpPr>
              <a:cxnSpLocks/>
              <a:stCxn id="195" idx="6"/>
              <a:endCxn id="198" idx="2"/>
            </p:cNvCxnSpPr>
            <p:nvPr/>
          </p:nvCxnSpPr>
          <p:spPr>
            <a:xfrm flipV="1">
              <a:off x="2148114" y="6155834"/>
              <a:ext cx="116866" cy="31114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F1461036-3C30-EB44-AB85-ACC3999210CD}"/>
                </a:ext>
              </a:extLst>
            </p:cNvPr>
            <p:cNvCxnSpPr>
              <a:cxnSpLocks/>
              <a:stCxn id="196" idx="7"/>
              <a:endCxn id="197" idx="3"/>
            </p:cNvCxnSpPr>
            <p:nvPr/>
          </p:nvCxnSpPr>
          <p:spPr>
            <a:xfrm flipV="1">
              <a:off x="1584659" y="5882830"/>
              <a:ext cx="412439" cy="37751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23" name="Group 222">
              <a:extLst>
                <a:ext uri="{FF2B5EF4-FFF2-40B4-BE49-F238E27FC236}">
                  <a16:creationId xmlns:a16="http://schemas.microsoft.com/office/drawing/2014/main" id="{1DB28160-7681-EF4A-932E-FEC4C5232EFE}"/>
                </a:ext>
              </a:extLst>
            </p:cNvPr>
            <p:cNvGrpSpPr/>
            <p:nvPr/>
          </p:nvGrpSpPr>
          <p:grpSpPr>
            <a:xfrm>
              <a:off x="3038303" y="5869576"/>
              <a:ext cx="977864" cy="599909"/>
              <a:chOff x="8841724" y="4638081"/>
              <a:chExt cx="977864" cy="599909"/>
            </a:xfrm>
          </p:grpSpPr>
          <p:sp>
            <p:nvSpPr>
              <p:cNvPr id="207" name="Oval 206">
                <a:extLst>
                  <a:ext uri="{FF2B5EF4-FFF2-40B4-BE49-F238E27FC236}">
                    <a16:creationId xmlns:a16="http://schemas.microsoft.com/office/drawing/2014/main" id="{9A24633B-90D6-2F47-980A-35D7BE88E48B}"/>
                  </a:ext>
                </a:extLst>
              </p:cNvPr>
              <p:cNvSpPr/>
              <p:nvPr/>
            </p:nvSpPr>
            <p:spPr>
              <a:xfrm>
                <a:off x="9380990" y="4638081"/>
                <a:ext cx="133563" cy="154113"/>
              </a:xfrm>
              <a:prstGeom prst="ellipse">
                <a:avLst/>
              </a:prstGeom>
              <a:noFill/>
              <a:ln w="190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8" name="Oval 207">
                <a:extLst>
                  <a:ext uri="{FF2B5EF4-FFF2-40B4-BE49-F238E27FC236}">
                    <a16:creationId xmlns:a16="http://schemas.microsoft.com/office/drawing/2014/main" id="{54115497-4F53-784D-A634-1C13BC23E4CB}"/>
                  </a:ext>
                </a:extLst>
              </p:cNvPr>
              <p:cNvSpPr/>
              <p:nvPr/>
            </p:nvSpPr>
            <p:spPr>
              <a:xfrm>
                <a:off x="8841724" y="4792194"/>
                <a:ext cx="133563" cy="154113"/>
              </a:xfrm>
              <a:prstGeom prst="ellipse">
                <a:avLst/>
              </a:prstGeom>
              <a:noFill/>
              <a:ln w="190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9" name="Oval 208">
                <a:extLst>
                  <a:ext uri="{FF2B5EF4-FFF2-40B4-BE49-F238E27FC236}">
                    <a16:creationId xmlns:a16="http://schemas.microsoft.com/office/drawing/2014/main" id="{A0015DA5-6CC7-754D-ABD5-69F6C4600879}"/>
                  </a:ext>
                </a:extLst>
              </p:cNvPr>
              <p:cNvSpPr/>
              <p:nvPr/>
            </p:nvSpPr>
            <p:spPr>
              <a:xfrm>
                <a:off x="9686025" y="5083877"/>
                <a:ext cx="133563" cy="154113"/>
              </a:xfrm>
              <a:prstGeom prst="ellipse">
                <a:avLst/>
              </a:prstGeom>
              <a:solidFill>
                <a:schemeClr val="accent2"/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10" name="Oval 209">
                <a:extLst>
                  <a:ext uri="{FF2B5EF4-FFF2-40B4-BE49-F238E27FC236}">
                    <a16:creationId xmlns:a16="http://schemas.microsoft.com/office/drawing/2014/main" id="{E3E7594F-EAB6-7D4A-9277-D3006B714248}"/>
                  </a:ext>
                </a:extLst>
              </p:cNvPr>
              <p:cNvSpPr/>
              <p:nvPr/>
            </p:nvSpPr>
            <p:spPr>
              <a:xfrm>
                <a:off x="9056659" y="4968062"/>
                <a:ext cx="133563" cy="154113"/>
              </a:xfrm>
              <a:prstGeom prst="ellipse">
                <a:avLst/>
              </a:prstGeom>
              <a:noFill/>
              <a:ln w="190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211" name="Straight Connector 210">
                <a:extLst>
                  <a:ext uri="{FF2B5EF4-FFF2-40B4-BE49-F238E27FC236}">
                    <a16:creationId xmlns:a16="http://schemas.microsoft.com/office/drawing/2014/main" id="{21E06610-2593-0345-8835-D07E8B77423A}"/>
                  </a:ext>
                </a:extLst>
              </p:cNvPr>
              <p:cNvCxnSpPr>
                <a:stCxn id="208" idx="6"/>
                <a:endCxn id="210" idx="1"/>
              </p:cNvCxnSpPr>
              <p:nvPr/>
            </p:nvCxnSpPr>
            <p:spPr>
              <a:xfrm>
                <a:off x="8975287" y="4869251"/>
                <a:ext cx="100932" cy="12138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Straight Connector 211">
                <a:extLst>
                  <a:ext uri="{FF2B5EF4-FFF2-40B4-BE49-F238E27FC236}">
                    <a16:creationId xmlns:a16="http://schemas.microsoft.com/office/drawing/2014/main" id="{FA6AA408-E2BB-0B45-B102-E2CC7C8850E3}"/>
                  </a:ext>
                </a:extLst>
              </p:cNvPr>
              <p:cNvCxnSpPr>
                <a:stCxn id="208" idx="7"/>
                <a:endCxn id="207" idx="2"/>
              </p:cNvCxnSpPr>
              <p:nvPr/>
            </p:nvCxnSpPr>
            <p:spPr>
              <a:xfrm flipV="1">
                <a:off x="8955727" y="4715138"/>
                <a:ext cx="425263" cy="9962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Straight Connector 212">
                <a:extLst>
                  <a:ext uri="{FF2B5EF4-FFF2-40B4-BE49-F238E27FC236}">
                    <a16:creationId xmlns:a16="http://schemas.microsoft.com/office/drawing/2014/main" id="{ACFA31F5-5331-204C-87B5-416A5C13C186}"/>
                  </a:ext>
                </a:extLst>
              </p:cNvPr>
              <p:cNvCxnSpPr>
                <a:cxnSpLocks/>
                <a:stCxn id="208" idx="6"/>
                <a:endCxn id="209" idx="1"/>
              </p:cNvCxnSpPr>
              <p:nvPr/>
            </p:nvCxnSpPr>
            <p:spPr>
              <a:xfrm>
                <a:off x="8975287" y="4869251"/>
                <a:ext cx="730298" cy="23719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Straight Connector 213">
                <a:extLst>
                  <a:ext uri="{FF2B5EF4-FFF2-40B4-BE49-F238E27FC236}">
                    <a16:creationId xmlns:a16="http://schemas.microsoft.com/office/drawing/2014/main" id="{02618E7E-C64D-4E45-9D4E-30339DDFDC7D}"/>
                  </a:ext>
                </a:extLst>
              </p:cNvPr>
              <p:cNvCxnSpPr>
                <a:stCxn id="210" idx="7"/>
                <a:endCxn id="207" idx="3"/>
              </p:cNvCxnSpPr>
              <p:nvPr/>
            </p:nvCxnSpPr>
            <p:spPr>
              <a:xfrm flipV="1">
                <a:off x="9170662" y="4769625"/>
                <a:ext cx="229888" cy="22100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Straight Connector 214">
                <a:extLst>
                  <a:ext uri="{FF2B5EF4-FFF2-40B4-BE49-F238E27FC236}">
                    <a16:creationId xmlns:a16="http://schemas.microsoft.com/office/drawing/2014/main" id="{B5A4E3CE-9112-E84F-BFCB-02E204FB4028}"/>
                  </a:ext>
                </a:extLst>
              </p:cNvPr>
              <p:cNvCxnSpPr>
                <a:cxnSpLocks/>
                <a:stCxn id="209" idx="0"/>
                <a:endCxn id="207" idx="4"/>
              </p:cNvCxnSpPr>
              <p:nvPr/>
            </p:nvCxnSpPr>
            <p:spPr>
              <a:xfrm flipH="1" flipV="1">
                <a:off x="9447772" y="4792194"/>
                <a:ext cx="305035" cy="29168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Straight Connector 215">
                <a:extLst>
                  <a:ext uri="{FF2B5EF4-FFF2-40B4-BE49-F238E27FC236}">
                    <a16:creationId xmlns:a16="http://schemas.microsoft.com/office/drawing/2014/main" id="{289B71BF-722C-324C-BEF2-B6BD328DE199}"/>
                  </a:ext>
                </a:extLst>
              </p:cNvPr>
              <p:cNvCxnSpPr>
                <a:cxnSpLocks/>
                <a:stCxn id="209" idx="2"/>
                <a:endCxn id="210" idx="6"/>
              </p:cNvCxnSpPr>
              <p:nvPr/>
            </p:nvCxnSpPr>
            <p:spPr>
              <a:xfrm flipH="1" flipV="1">
                <a:off x="9190222" y="5045119"/>
                <a:ext cx="495803" cy="11581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28" name="Oval 227">
              <a:extLst>
                <a:ext uri="{FF2B5EF4-FFF2-40B4-BE49-F238E27FC236}">
                  <a16:creationId xmlns:a16="http://schemas.microsoft.com/office/drawing/2014/main" id="{D7B82158-A77B-3D47-96D8-9B5A52D937AD}"/>
                </a:ext>
              </a:extLst>
            </p:cNvPr>
            <p:cNvSpPr/>
            <p:nvPr/>
          </p:nvSpPr>
          <p:spPr>
            <a:xfrm>
              <a:off x="5092214" y="5905843"/>
              <a:ext cx="133563" cy="154113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43" name="Group 242">
            <a:extLst>
              <a:ext uri="{FF2B5EF4-FFF2-40B4-BE49-F238E27FC236}">
                <a16:creationId xmlns:a16="http://schemas.microsoft.com/office/drawing/2014/main" id="{703E9745-1A2B-9544-BB71-9364104D4008}"/>
              </a:ext>
            </a:extLst>
          </p:cNvPr>
          <p:cNvGrpSpPr/>
          <p:nvPr/>
        </p:nvGrpSpPr>
        <p:grpSpPr>
          <a:xfrm>
            <a:off x="8398540" y="3132899"/>
            <a:ext cx="3594827" cy="610266"/>
            <a:chOff x="8398540" y="3058766"/>
            <a:chExt cx="3594827" cy="610266"/>
          </a:xfrm>
        </p:grpSpPr>
        <p:sp>
          <p:nvSpPr>
            <p:cNvPr id="229" name="Oval 228">
              <a:extLst>
                <a:ext uri="{FF2B5EF4-FFF2-40B4-BE49-F238E27FC236}">
                  <a16:creationId xmlns:a16="http://schemas.microsoft.com/office/drawing/2014/main" id="{3AE8F2DA-6B1E-7A42-B7E4-CC30649AB569}"/>
                </a:ext>
              </a:extLst>
            </p:cNvPr>
            <p:cNvSpPr/>
            <p:nvPr/>
          </p:nvSpPr>
          <p:spPr>
            <a:xfrm>
              <a:off x="8398540" y="3071252"/>
              <a:ext cx="208359" cy="207058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0" name="Oval 229">
              <a:extLst>
                <a:ext uri="{FF2B5EF4-FFF2-40B4-BE49-F238E27FC236}">
                  <a16:creationId xmlns:a16="http://schemas.microsoft.com/office/drawing/2014/main" id="{E0269A54-6DAC-704E-9C7F-2BB2FB8D02CA}"/>
                </a:ext>
              </a:extLst>
            </p:cNvPr>
            <p:cNvSpPr/>
            <p:nvPr/>
          </p:nvSpPr>
          <p:spPr>
            <a:xfrm>
              <a:off x="9040330" y="3071726"/>
              <a:ext cx="208359" cy="207058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1" name="Oval 230">
              <a:extLst>
                <a:ext uri="{FF2B5EF4-FFF2-40B4-BE49-F238E27FC236}">
                  <a16:creationId xmlns:a16="http://schemas.microsoft.com/office/drawing/2014/main" id="{3D1A7BED-D9E4-054C-A3EA-F3892FEDA18D}"/>
                </a:ext>
              </a:extLst>
            </p:cNvPr>
            <p:cNvSpPr/>
            <p:nvPr/>
          </p:nvSpPr>
          <p:spPr>
            <a:xfrm>
              <a:off x="8398540" y="3458328"/>
              <a:ext cx="208359" cy="207058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2" name="Oval 231">
              <a:extLst>
                <a:ext uri="{FF2B5EF4-FFF2-40B4-BE49-F238E27FC236}">
                  <a16:creationId xmlns:a16="http://schemas.microsoft.com/office/drawing/2014/main" id="{6602B608-0189-0E49-84C2-D952300E9A6D}"/>
                </a:ext>
              </a:extLst>
            </p:cNvPr>
            <p:cNvSpPr/>
            <p:nvPr/>
          </p:nvSpPr>
          <p:spPr>
            <a:xfrm>
              <a:off x="9040330" y="3461974"/>
              <a:ext cx="208359" cy="207058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D93AD380-1655-B24D-99CA-0B436CD26F01}"/>
                </a:ext>
              </a:extLst>
            </p:cNvPr>
            <p:cNvCxnSpPr>
              <a:stCxn id="229" idx="6"/>
              <a:endCxn id="230" idx="2"/>
            </p:cNvCxnSpPr>
            <p:nvPr/>
          </p:nvCxnSpPr>
          <p:spPr>
            <a:xfrm>
              <a:off x="8606899" y="3174781"/>
              <a:ext cx="433431" cy="474"/>
            </a:xfrm>
            <a:prstGeom prst="line">
              <a:avLst/>
            </a:prstGeom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id="{73342387-507A-FE4C-81F9-F36F4839B17E}"/>
                </a:ext>
              </a:extLst>
            </p:cNvPr>
            <p:cNvCxnSpPr>
              <a:stCxn id="231" idx="6"/>
              <a:endCxn id="232" idx="2"/>
            </p:cNvCxnSpPr>
            <p:nvPr/>
          </p:nvCxnSpPr>
          <p:spPr>
            <a:xfrm>
              <a:off x="8606899" y="3561857"/>
              <a:ext cx="433431" cy="3646"/>
            </a:xfrm>
            <a:prstGeom prst="line">
              <a:avLst/>
            </a:prstGeom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7" name="TextBox 236">
              <a:extLst>
                <a:ext uri="{FF2B5EF4-FFF2-40B4-BE49-F238E27FC236}">
                  <a16:creationId xmlns:a16="http://schemas.microsoft.com/office/drawing/2014/main" id="{41BF41C2-A26A-AA4F-ADED-E2799AC2B16E}"/>
                </a:ext>
              </a:extLst>
            </p:cNvPr>
            <p:cNvSpPr txBox="1"/>
            <p:nvPr/>
          </p:nvSpPr>
          <p:spPr>
            <a:xfrm>
              <a:off x="10748483" y="3058766"/>
              <a:ext cx="1244884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10,501,881</a:t>
              </a:r>
            </a:p>
          </p:txBody>
        </p:sp>
      </p:grpSp>
      <p:sp>
        <p:nvSpPr>
          <p:cNvPr id="246" name="TextBox 245">
            <a:extLst>
              <a:ext uri="{FF2B5EF4-FFF2-40B4-BE49-F238E27FC236}">
                <a16:creationId xmlns:a16="http://schemas.microsoft.com/office/drawing/2014/main" id="{B7F8CC46-2E49-B940-BCCC-128C1D26B2BC}"/>
              </a:ext>
            </a:extLst>
          </p:cNvPr>
          <p:cNvSpPr txBox="1"/>
          <p:nvPr/>
        </p:nvSpPr>
        <p:spPr>
          <a:xfrm>
            <a:off x="3705960" y="-5103"/>
            <a:ext cx="4807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Clustering to find misidentified genomes</a:t>
            </a:r>
          </a:p>
        </p:txBody>
      </p:sp>
    </p:spTree>
    <p:extLst>
      <p:ext uri="{BB962C8B-B14F-4D97-AF65-F5344CB8AC3E}">
        <p14:creationId xmlns:p14="http://schemas.microsoft.com/office/powerpoint/2010/main" val="2869111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217006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ABF3C76-3877-5D4D-8EB7-91BBD2D9C2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8470" y="0"/>
            <a:ext cx="88750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0065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965</TotalTime>
  <Words>94</Words>
  <Application>Microsoft Macintosh PowerPoint</Application>
  <PresentationFormat>Widescreen</PresentationFormat>
  <Paragraphs>25</Paragraphs>
  <Slides>10</Slides>
  <Notes>1</Notes>
  <HiddenSlides>2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msgothic</vt:lpstr>
      <vt:lpstr>Office Theme</vt:lpstr>
      <vt:lpstr>A clustering approach to find and correct misidentified bacterial genomes in GenBank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Kannan, Sivakumar (NIH/NLM/NCBI) [E]</dc:creator>
  <cp:lastModifiedBy>Kannan, Sivakumar (NIH/NLM/NCBI) [E]</cp:lastModifiedBy>
  <cp:revision>52</cp:revision>
  <dcterms:created xsi:type="dcterms:W3CDTF">2018-07-09T21:06:54Z</dcterms:created>
  <dcterms:modified xsi:type="dcterms:W3CDTF">2018-07-10T16:01:13Z</dcterms:modified>
</cp:coreProperties>
</file>